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handoutMasterIdLst>
    <p:handoutMasterId r:id="rId38"/>
  </p:handoutMasterIdLst>
  <p:sldIdLst>
    <p:sldId id="256" r:id="rId2"/>
    <p:sldId id="257" r:id="rId3"/>
    <p:sldId id="258" r:id="rId4"/>
    <p:sldId id="259" r:id="rId5"/>
    <p:sldId id="260"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68" r:id="rId23"/>
    <p:sldId id="280" r:id="rId24"/>
    <p:sldId id="281" r:id="rId25"/>
    <p:sldId id="282" r:id="rId26"/>
    <p:sldId id="283" r:id="rId27"/>
    <p:sldId id="284" r:id="rId28"/>
    <p:sldId id="285" r:id="rId29"/>
    <p:sldId id="286" r:id="rId30"/>
    <p:sldId id="287" r:id="rId31"/>
    <p:sldId id="290" r:id="rId32"/>
    <p:sldId id="291" r:id="rId33"/>
    <p:sldId id="292" r:id="rId34"/>
    <p:sldId id="293" r:id="rId35"/>
    <p:sldId id="28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723" autoAdjust="0"/>
  </p:normalViewPr>
  <p:slideViewPr>
    <p:cSldViewPr snapToGrid="0" snapToObjects="1">
      <p:cViewPr varScale="1">
        <p:scale>
          <a:sx n="89" d="100"/>
          <a:sy n="89" d="100"/>
        </p:scale>
        <p:origin x="-120" y="-2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79CDA5-B38F-D141-882D-E08D1FDD33D6}" type="datetime1">
              <a:rPr lang="en-US" smtClean="0"/>
              <a:t>2/26/21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54FE1F-7577-FB4A-A1FB-070DCCAA6866}" type="slidenum">
              <a:rPr lang="en-US" smtClean="0"/>
              <a:t>‹#›</a:t>
            </a:fld>
            <a:endParaRPr lang="en-US"/>
          </a:p>
        </p:txBody>
      </p:sp>
    </p:spTree>
    <p:extLst>
      <p:ext uri="{BB962C8B-B14F-4D97-AF65-F5344CB8AC3E}">
        <p14:creationId xmlns:p14="http://schemas.microsoft.com/office/powerpoint/2010/main" val="7572572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4C3538-9F06-9F40-95F6-A3F1C856FD93}" type="datetime1">
              <a:rPr lang="en-US" smtClean="0"/>
              <a:t>2/26/21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A2F621-3588-2442-8383-000ED7CD8CD8}" type="slidenum">
              <a:rPr lang="en-US" smtClean="0"/>
              <a:t>‹#›</a:t>
            </a:fld>
            <a:endParaRPr lang="en-US"/>
          </a:p>
        </p:txBody>
      </p:sp>
    </p:spTree>
    <p:extLst>
      <p:ext uri="{BB962C8B-B14F-4D97-AF65-F5344CB8AC3E}">
        <p14:creationId xmlns:p14="http://schemas.microsoft.com/office/powerpoint/2010/main" val="2796269550"/>
      </p:ext>
    </p:extLst>
  </p:cSld>
  <p:clrMap bg1="lt1" tx1="dk1" bg2="lt2" tx2="dk2" accent1="accent1" accent2="accent2" accent3="accent3" accent4="accent4" accent5="accent5" accent6="accent6" hlink="hlink" folHlink="folHlink"/>
  <p:hf sldNum="0" hd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88391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188391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C8AB22A-8910-B04A-9E62-F66FC7A318B6}" type="datetime1">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CD156-B062-6F4F-BEC2-4E405E1EA3E6}" type="slidenum">
              <a:rPr lang="en-US" smtClean="0"/>
              <a:t>‹#›</a:t>
            </a:fld>
            <a:endParaRPr lang="en-US"/>
          </a:p>
        </p:txBody>
      </p:sp>
    </p:spTree>
    <p:extLst>
      <p:ext uri="{BB962C8B-B14F-4D97-AF65-F5344CB8AC3E}">
        <p14:creationId xmlns:p14="http://schemas.microsoft.com/office/powerpoint/2010/main" val="3421444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7808DA-6F2A-EB40-9A5A-CBF86EB88E57}" type="datetime1">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CD156-B062-6F4F-BEC2-4E405E1EA3E6}" type="slidenum">
              <a:rPr lang="en-US" smtClean="0"/>
              <a:t>‹#›</a:t>
            </a:fld>
            <a:endParaRPr lang="en-US"/>
          </a:p>
        </p:txBody>
      </p:sp>
    </p:spTree>
    <p:extLst>
      <p:ext uri="{BB962C8B-B14F-4D97-AF65-F5344CB8AC3E}">
        <p14:creationId xmlns:p14="http://schemas.microsoft.com/office/powerpoint/2010/main" val="1254380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55B6A9-9063-C847-B6C1-BBC7BE7A18A7}" type="datetime1">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CD156-B062-6F4F-BEC2-4E405E1EA3E6}" type="slidenum">
              <a:rPr lang="en-US" smtClean="0"/>
              <a:t>‹#›</a:t>
            </a:fld>
            <a:endParaRPr lang="en-US"/>
          </a:p>
        </p:txBody>
      </p:sp>
    </p:spTree>
    <p:extLst>
      <p:ext uri="{BB962C8B-B14F-4D97-AF65-F5344CB8AC3E}">
        <p14:creationId xmlns:p14="http://schemas.microsoft.com/office/powerpoint/2010/main" val="2490469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EB4077-16B0-3746-848C-BFBCEA84138C}" type="datetime1">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CD156-B062-6F4F-BEC2-4E405E1EA3E6}" type="slidenum">
              <a:rPr lang="en-US" smtClean="0"/>
              <a:t>‹#›</a:t>
            </a:fld>
            <a:endParaRPr lang="en-US"/>
          </a:p>
        </p:txBody>
      </p:sp>
    </p:spTree>
    <p:extLst>
      <p:ext uri="{BB962C8B-B14F-4D97-AF65-F5344CB8AC3E}">
        <p14:creationId xmlns:p14="http://schemas.microsoft.com/office/powerpoint/2010/main" val="3346323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80F944-267C-5D4E-89AD-4BBE30A64295}" type="datetime1">
              <a:rPr lang="en-US" smtClean="0"/>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2CD156-B062-6F4F-BEC2-4E405E1EA3E6}" type="slidenum">
              <a:rPr lang="en-US" smtClean="0"/>
              <a:t>‹#›</a:t>
            </a:fld>
            <a:endParaRPr lang="en-US"/>
          </a:p>
        </p:txBody>
      </p:sp>
    </p:spTree>
    <p:extLst>
      <p:ext uri="{BB962C8B-B14F-4D97-AF65-F5344CB8AC3E}">
        <p14:creationId xmlns:p14="http://schemas.microsoft.com/office/powerpoint/2010/main" val="1363310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5B8197E-5D86-BB44-A63F-FC56FA8D4F9A}" type="datetime1">
              <a:rPr lang="en-US" smtClean="0"/>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CD156-B062-6F4F-BEC2-4E405E1EA3E6}" type="slidenum">
              <a:rPr lang="en-US" smtClean="0"/>
              <a:t>‹#›</a:t>
            </a:fld>
            <a:endParaRPr lang="en-US"/>
          </a:p>
        </p:txBody>
      </p:sp>
    </p:spTree>
    <p:extLst>
      <p:ext uri="{BB962C8B-B14F-4D97-AF65-F5344CB8AC3E}">
        <p14:creationId xmlns:p14="http://schemas.microsoft.com/office/powerpoint/2010/main" val="368017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915656-A16E-B64D-A976-9A2CAC7D9FA2}" type="datetime1">
              <a:rPr lang="en-US" smtClean="0"/>
              <a:t>2/26/21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2CD156-B062-6F4F-BEC2-4E405E1EA3E6}" type="slidenum">
              <a:rPr lang="en-US" smtClean="0"/>
              <a:t>‹#›</a:t>
            </a:fld>
            <a:endParaRPr lang="en-US"/>
          </a:p>
        </p:txBody>
      </p:sp>
    </p:spTree>
    <p:extLst>
      <p:ext uri="{BB962C8B-B14F-4D97-AF65-F5344CB8AC3E}">
        <p14:creationId xmlns:p14="http://schemas.microsoft.com/office/powerpoint/2010/main" val="287995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7F2291-241D-1D45-87C3-C25D7159ED43}" type="datetime1">
              <a:rPr lang="en-US" smtClean="0"/>
              <a:t>2/26/21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2CD156-B062-6F4F-BEC2-4E405E1EA3E6}" type="slidenum">
              <a:rPr lang="en-US" smtClean="0"/>
              <a:t>‹#›</a:t>
            </a:fld>
            <a:endParaRPr lang="en-US"/>
          </a:p>
        </p:txBody>
      </p:sp>
    </p:spTree>
    <p:extLst>
      <p:ext uri="{BB962C8B-B14F-4D97-AF65-F5344CB8AC3E}">
        <p14:creationId xmlns:p14="http://schemas.microsoft.com/office/powerpoint/2010/main" val="4268678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97138-5324-8E40-AA68-A7CA05AB5175}" type="datetime1">
              <a:rPr lang="en-US" smtClean="0"/>
              <a:t>2/26/21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2CD156-B062-6F4F-BEC2-4E405E1EA3E6}" type="slidenum">
              <a:rPr lang="en-US" smtClean="0"/>
              <a:t>‹#›</a:t>
            </a:fld>
            <a:endParaRPr lang="en-US"/>
          </a:p>
        </p:txBody>
      </p:sp>
    </p:spTree>
    <p:extLst>
      <p:ext uri="{BB962C8B-B14F-4D97-AF65-F5344CB8AC3E}">
        <p14:creationId xmlns:p14="http://schemas.microsoft.com/office/powerpoint/2010/main" val="164577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72AAFC-D669-844F-8D88-33DA751DBD75}" type="datetime1">
              <a:rPr lang="en-US" smtClean="0"/>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CD156-B062-6F4F-BEC2-4E405E1EA3E6}" type="slidenum">
              <a:rPr lang="en-US" smtClean="0"/>
              <a:t>‹#›</a:t>
            </a:fld>
            <a:endParaRPr lang="en-US"/>
          </a:p>
        </p:txBody>
      </p:sp>
    </p:spTree>
    <p:extLst>
      <p:ext uri="{BB962C8B-B14F-4D97-AF65-F5344CB8AC3E}">
        <p14:creationId xmlns:p14="http://schemas.microsoft.com/office/powerpoint/2010/main" val="190328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454115-2B9E-8848-9F22-556A918F85AD}" type="datetime1">
              <a:rPr lang="en-US" smtClean="0"/>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2CD156-B062-6F4F-BEC2-4E405E1EA3E6}" type="slidenum">
              <a:rPr lang="en-US" smtClean="0"/>
              <a:t>‹#›</a:t>
            </a:fld>
            <a:endParaRPr lang="en-US"/>
          </a:p>
        </p:txBody>
      </p:sp>
    </p:spTree>
    <p:extLst>
      <p:ext uri="{BB962C8B-B14F-4D97-AF65-F5344CB8AC3E}">
        <p14:creationId xmlns:p14="http://schemas.microsoft.com/office/powerpoint/2010/main" val="138834385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BD5BC-E586-424A-BC21-9716BC3383C2}" type="datetime1">
              <a:rPr lang="en-US" smtClean="0"/>
              <a:t>2/26/21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2CD156-B062-6F4F-BEC2-4E405E1EA3E6}" type="slidenum">
              <a:rPr lang="en-US" smtClean="0"/>
              <a:t>‹#›</a:t>
            </a:fld>
            <a:endParaRPr lang="en-US"/>
          </a:p>
        </p:txBody>
      </p:sp>
    </p:spTree>
    <p:extLst>
      <p:ext uri="{BB962C8B-B14F-4D97-AF65-F5344CB8AC3E}">
        <p14:creationId xmlns:p14="http://schemas.microsoft.com/office/powerpoint/2010/main" val="141322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1838" y="2130425"/>
            <a:ext cx="8458200" cy="1470025"/>
          </a:xfrm>
        </p:spPr>
        <p:txBody>
          <a:bodyPr>
            <a:normAutofit fontScale="90000"/>
          </a:bodyPr>
          <a:lstStyle/>
          <a:p>
            <a:r>
              <a:rPr lang="en-US" b="1" dirty="0"/>
              <a:t>Geospatial Analysis of Hong Kong for Optimal Sportswear Store Location</a:t>
            </a:r>
            <a:r>
              <a:rPr lang="en-US" dirty="0" smtClean="0">
                <a:effectLst/>
              </a:rPr>
              <a:t> </a:t>
            </a:r>
            <a:endParaRPr lang="en-US" dirty="0"/>
          </a:p>
        </p:txBody>
      </p:sp>
      <p:sp>
        <p:nvSpPr>
          <p:cNvPr id="3" name="Subtitle 2"/>
          <p:cNvSpPr>
            <a:spLocks noGrp="1"/>
          </p:cNvSpPr>
          <p:nvPr>
            <p:ph type="subTitle" idx="1"/>
          </p:nvPr>
        </p:nvSpPr>
        <p:spPr/>
        <p:txBody>
          <a:bodyPr/>
          <a:lstStyle/>
          <a:p>
            <a:r>
              <a:rPr lang="en-US" dirty="0"/>
              <a:t>Author: Preston Chou</a:t>
            </a:r>
          </a:p>
          <a:p>
            <a:r>
              <a:rPr lang="en-US" dirty="0"/>
              <a:t>Date: February 26, 2021</a:t>
            </a:r>
            <a:r>
              <a:rPr lang="en-US" dirty="0" smtClean="0">
                <a:effectLst/>
              </a:rPr>
              <a:t> </a:t>
            </a:r>
            <a:endParaRPr lang="en-US" dirty="0"/>
          </a:p>
        </p:txBody>
      </p:sp>
    </p:spTree>
    <p:extLst>
      <p:ext uri="{BB962C8B-B14F-4D97-AF65-F5344CB8AC3E}">
        <p14:creationId xmlns:p14="http://schemas.microsoft.com/office/powerpoint/2010/main" val="20679974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 &amp; Results</a:t>
            </a:r>
            <a:endParaRPr lang="en-US" dirty="0"/>
          </a:p>
        </p:txBody>
      </p:sp>
      <p:sp>
        <p:nvSpPr>
          <p:cNvPr id="3" name="Content Placeholder 2"/>
          <p:cNvSpPr>
            <a:spLocks noGrp="1"/>
          </p:cNvSpPr>
          <p:nvPr>
            <p:ph idx="1"/>
          </p:nvPr>
        </p:nvSpPr>
        <p:spPr/>
        <p:txBody>
          <a:bodyPr>
            <a:normAutofit/>
          </a:bodyPr>
          <a:lstStyle/>
          <a:p>
            <a:r>
              <a:rPr lang="en-US" sz="2800" dirty="0" smtClean="0"/>
              <a:t>This project’s data analysis has 2 objectives:</a:t>
            </a:r>
          </a:p>
          <a:p>
            <a:pPr marL="971550" lvl="1" indent="-514350">
              <a:buFont typeface="+mj-lt"/>
              <a:buAutoNum type="arabicPeriod"/>
            </a:pPr>
            <a:r>
              <a:rPr lang="en-US" sz="2400" dirty="0" smtClean="0"/>
              <a:t>Determining </a:t>
            </a:r>
            <a:r>
              <a:rPr lang="en-US" sz="2400" dirty="0"/>
              <a:t>which areas in Hong Kong have greater numbers of fitness, clothing or shopping-related </a:t>
            </a:r>
            <a:r>
              <a:rPr lang="en-US" sz="2400" dirty="0" smtClean="0"/>
              <a:t>venues</a:t>
            </a:r>
          </a:p>
          <a:p>
            <a:pPr marL="1371600" lvl="2" indent="-514350">
              <a:buFont typeface="Wingdings" charset="2"/>
              <a:buChar char="Ø"/>
            </a:pPr>
            <a:r>
              <a:rPr lang="en-US" sz="2000" dirty="0" smtClean="0">
                <a:effectLst/>
              </a:rPr>
              <a:t>Reflected by ‘Total’ venue numbers column</a:t>
            </a:r>
          </a:p>
          <a:p>
            <a:pPr marL="971550" lvl="1" indent="-514350">
              <a:buFont typeface="+mj-lt"/>
              <a:buAutoNum type="arabicPeriod"/>
            </a:pPr>
            <a:r>
              <a:rPr lang="en-US" sz="2400" dirty="0" smtClean="0"/>
              <a:t>Understanding </a:t>
            </a:r>
            <a:r>
              <a:rPr lang="en-US" sz="2400" dirty="0"/>
              <a:t>the areas’ venue-</a:t>
            </a:r>
            <a:r>
              <a:rPr lang="en-US" sz="2400" dirty="0" smtClean="0"/>
              <a:t>makeup (e.g. more gyms, clothing stores, or shopping malls)</a:t>
            </a:r>
          </a:p>
          <a:p>
            <a:pPr marL="1371600" lvl="2" indent="-514350">
              <a:buFont typeface="Wingdings" charset="2"/>
              <a:buChar char="Ø"/>
            </a:pPr>
            <a:r>
              <a:rPr lang="en-US" sz="2000" dirty="0" smtClean="0"/>
              <a:t>K</a:t>
            </a:r>
            <a:r>
              <a:rPr lang="en-US" sz="2000" dirty="0"/>
              <a:t>-means clustering to categorize the areas by their venue </a:t>
            </a:r>
            <a:r>
              <a:rPr lang="en-US" sz="2000" dirty="0" smtClean="0"/>
              <a:t>makeup, using top 10 most common venues</a:t>
            </a:r>
            <a:endParaRPr lang="en-US" sz="2000" dirty="0"/>
          </a:p>
        </p:txBody>
      </p:sp>
      <p:pic>
        <p:nvPicPr>
          <p:cNvPr id="4" name="Picture 3" descr="Macintosh HD:Users:pchou1:Desktop:Screen Shot 2021-02-26 at 3.59.58 PM.png"/>
          <p:cNvPicPr/>
          <p:nvPr/>
        </p:nvPicPr>
        <p:blipFill>
          <a:blip r:embed="rId2">
            <a:extLst>
              <a:ext uri="{28A0092B-C50C-407E-A947-70E740481C1C}">
                <a14:useLocalDpi xmlns:a14="http://schemas.microsoft.com/office/drawing/2010/main" val="0"/>
              </a:ext>
            </a:extLst>
          </a:blip>
          <a:srcRect/>
          <a:stretch>
            <a:fillRect/>
          </a:stretch>
        </p:blipFill>
        <p:spPr bwMode="auto">
          <a:xfrm>
            <a:off x="1378391" y="4818697"/>
            <a:ext cx="4795520" cy="1792605"/>
          </a:xfrm>
          <a:prstGeom prst="rect">
            <a:avLst/>
          </a:prstGeom>
          <a:noFill/>
          <a:ln>
            <a:noFill/>
          </a:ln>
        </p:spPr>
      </p:pic>
    </p:spTree>
    <p:extLst>
      <p:ext uri="{BB962C8B-B14F-4D97-AF65-F5344CB8AC3E}">
        <p14:creationId xmlns:p14="http://schemas.microsoft.com/office/powerpoint/2010/main" val="266879674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K-Means Clustering</a:t>
            </a:r>
            <a:endParaRPr lang="en-US" dirty="0"/>
          </a:p>
        </p:txBody>
      </p:sp>
      <p:sp>
        <p:nvSpPr>
          <p:cNvPr id="3" name="Content Placeholder 2"/>
          <p:cNvSpPr>
            <a:spLocks noGrp="1"/>
          </p:cNvSpPr>
          <p:nvPr>
            <p:ph idx="1"/>
          </p:nvPr>
        </p:nvSpPr>
        <p:spPr/>
        <p:txBody>
          <a:bodyPr>
            <a:normAutofit/>
          </a:bodyPr>
          <a:lstStyle/>
          <a:p>
            <a:r>
              <a:rPr lang="en-US" sz="2800" dirty="0" smtClean="0"/>
              <a:t>We </a:t>
            </a:r>
            <a:r>
              <a:rPr lang="en-US" sz="2800" dirty="0"/>
              <a:t>need to </a:t>
            </a:r>
            <a:r>
              <a:rPr lang="en-US" sz="2800" dirty="0" smtClean="0"/>
              <a:t>find an </a:t>
            </a:r>
            <a:r>
              <a:rPr lang="en-US" sz="2800" dirty="0"/>
              <a:t>optimal number of clusters – the K-</a:t>
            </a:r>
            <a:r>
              <a:rPr lang="en-US" sz="2800" dirty="0" smtClean="0"/>
              <a:t>value</a:t>
            </a:r>
          </a:p>
          <a:p>
            <a:r>
              <a:rPr lang="en-US" sz="2800" dirty="0" smtClean="0"/>
              <a:t>Method 1: Elbow Method</a:t>
            </a:r>
          </a:p>
          <a:p>
            <a:pPr lvl="1"/>
            <a:r>
              <a:rPr lang="en-US" sz="2400" dirty="0" smtClean="0"/>
              <a:t>Run K</a:t>
            </a:r>
            <a:r>
              <a:rPr lang="en-US" sz="2400" dirty="0"/>
              <a:t>-Means clustering for a range of K-values. For each K-value, we find the average of the squared distances for each point from the center of its selected </a:t>
            </a:r>
            <a:r>
              <a:rPr lang="en-US" sz="2400" dirty="0" smtClean="0"/>
              <a:t>cluster</a:t>
            </a:r>
          </a:p>
          <a:p>
            <a:pPr lvl="1"/>
            <a:r>
              <a:rPr lang="en-US" sz="2400" dirty="0" smtClean="0"/>
              <a:t>We plot the K-values and distortion, choosing K</a:t>
            </a:r>
            <a:r>
              <a:rPr lang="en-US" sz="2400" dirty="0"/>
              <a:t>-value after which the line appears </a:t>
            </a:r>
            <a:r>
              <a:rPr lang="en-US" sz="2400" dirty="0" smtClean="0"/>
              <a:t>more linear</a:t>
            </a:r>
            <a:endParaRPr lang="en-US" sz="2400" dirty="0"/>
          </a:p>
          <a:p>
            <a:endParaRPr lang="en-US" sz="2800" dirty="0"/>
          </a:p>
        </p:txBody>
      </p:sp>
    </p:spTree>
    <p:extLst>
      <p:ext uri="{BB962C8B-B14F-4D97-AF65-F5344CB8AC3E}">
        <p14:creationId xmlns:p14="http://schemas.microsoft.com/office/powerpoint/2010/main" val="34115375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K-Means Clustering (cont’d)</a:t>
            </a:r>
            <a:endParaRPr lang="en-US" dirty="0"/>
          </a:p>
        </p:txBody>
      </p:sp>
      <p:sp>
        <p:nvSpPr>
          <p:cNvPr id="3" name="Content Placeholder 2"/>
          <p:cNvSpPr>
            <a:spLocks noGrp="1"/>
          </p:cNvSpPr>
          <p:nvPr>
            <p:ph idx="1"/>
          </p:nvPr>
        </p:nvSpPr>
        <p:spPr>
          <a:xfrm>
            <a:off x="457200" y="1600200"/>
            <a:ext cx="8229600" cy="4992041"/>
          </a:xfrm>
        </p:spPr>
        <p:txBody>
          <a:bodyPr>
            <a:noAutofit/>
          </a:bodyPr>
          <a:lstStyle/>
          <a:p>
            <a:r>
              <a:rPr lang="en-US" sz="2600" dirty="0" smtClean="0"/>
              <a:t>Method 1: Elbow Method (cont’d)</a:t>
            </a:r>
          </a:p>
          <a:p>
            <a:endParaRPr lang="en-US" sz="2800" dirty="0" smtClean="0"/>
          </a:p>
          <a:p>
            <a:endParaRPr lang="en-US" sz="2800" dirty="0"/>
          </a:p>
          <a:p>
            <a:pPr marL="0" indent="0">
              <a:buNone/>
            </a:pPr>
            <a:endParaRPr lang="en-US" sz="2800" dirty="0" smtClean="0"/>
          </a:p>
          <a:p>
            <a:endParaRPr lang="en-US" sz="2800" dirty="0" smtClean="0"/>
          </a:p>
          <a:p>
            <a:endParaRPr lang="en-US" sz="2800" dirty="0" smtClean="0"/>
          </a:p>
          <a:p>
            <a:endParaRPr lang="en-US" sz="2800" dirty="0"/>
          </a:p>
          <a:p>
            <a:pPr lvl="1"/>
            <a:r>
              <a:rPr lang="en-US" sz="2200" dirty="0" smtClean="0"/>
              <a:t>The curve </a:t>
            </a:r>
            <a:r>
              <a:rPr lang="en-US" sz="2200" dirty="0"/>
              <a:t>does not have </a:t>
            </a:r>
            <a:r>
              <a:rPr lang="en-US" sz="2200" dirty="0" smtClean="0"/>
              <a:t>an 'ideal’, sharp elbow to easily indicate a </a:t>
            </a:r>
            <a:r>
              <a:rPr lang="en-US" sz="2200" dirty="0"/>
              <a:t>K-</a:t>
            </a:r>
            <a:r>
              <a:rPr lang="en-US" sz="2200" dirty="0" smtClean="0"/>
              <a:t>value. The </a:t>
            </a:r>
            <a:r>
              <a:rPr lang="en-US" sz="2200" dirty="0"/>
              <a:t>line </a:t>
            </a:r>
            <a:r>
              <a:rPr lang="en-US" sz="2200" dirty="0" smtClean="0"/>
              <a:t>does begin resembling a </a:t>
            </a:r>
            <a:r>
              <a:rPr lang="en-US" sz="2200" dirty="0"/>
              <a:t>straight line in the 10-15 range. We should use another method to </a:t>
            </a:r>
            <a:r>
              <a:rPr lang="en-US" sz="2200" dirty="0" smtClean="0"/>
              <a:t>improve our decision</a:t>
            </a:r>
            <a:endParaRPr lang="en-US" sz="2200" dirty="0"/>
          </a:p>
        </p:txBody>
      </p:sp>
      <p:pic>
        <p:nvPicPr>
          <p:cNvPr id="4" name="Picture 3" descr="Macintosh HD:Users:pchou1:Desktop:Screen Shot 2021-02-26 at 4.03.40 PM.png"/>
          <p:cNvPicPr/>
          <p:nvPr/>
        </p:nvPicPr>
        <p:blipFill>
          <a:blip r:embed="rId2">
            <a:extLst>
              <a:ext uri="{28A0092B-C50C-407E-A947-70E740481C1C}">
                <a14:useLocalDpi xmlns:a14="http://schemas.microsoft.com/office/drawing/2010/main" val="0"/>
              </a:ext>
            </a:extLst>
          </a:blip>
          <a:srcRect/>
          <a:stretch>
            <a:fillRect/>
          </a:stretch>
        </p:blipFill>
        <p:spPr bwMode="auto">
          <a:xfrm>
            <a:off x="991867" y="2114772"/>
            <a:ext cx="5458521" cy="2950695"/>
          </a:xfrm>
          <a:prstGeom prst="rect">
            <a:avLst/>
          </a:prstGeom>
          <a:noFill/>
          <a:ln>
            <a:noFill/>
          </a:ln>
        </p:spPr>
      </p:pic>
    </p:spTree>
    <p:extLst>
      <p:ext uri="{BB962C8B-B14F-4D97-AF65-F5344CB8AC3E}">
        <p14:creationId xmlns:p14="http://schemas.microsoft.com/office/powerpoint/2010/main" val="41541655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K-Means Clustering (cont’d)</a:t>
            </a:r>
            <a:endParaRPr lang="en-US" dirty="0"/>
          </a:p>
        </p:txBody>
      </p:sp>
      <p:sp>
        <p:nvSpPr>
          <p:cNvPr id="3" name="Content Placeholder 2"/>
          <p:cNvSpPr>
            <a:spLocks noGrp="1"/>
          </p:cNvSpPr>
          <p:nvPr>
            <p:ph idx="1"/>
          </p:nvPr>
        </p:nvSpPr>
        <p:spPr>
          <a:xfrm>
            <a:off x="457200" y="1600200"/>
            <a:ext cx="8229600" cy="4992041"/>
          </a:xfrm>
        </p:spPr>
        <p:txBody>
          <a:bodyPr>
            <a:noAutofit/>
          </a:bodyPr>
          <a:lstStyle/>
          <a:p>
            <a:r>
              <a:rPr lang="en-US" sz="2600" dirty="0" smtClean="0"/>
              <a:t>Method 2: Silhouette Analysis</a:t>
            </a:r>
          </a:p>
          <a:p>
            <a:pPr lvl="1"/>
            <a:r>
              <a:rPr lang="en-US" sz="2200" dirty="0" smtClean="0"/>
              <a:t>Measures the degree of separation of the clusters from each other. We calculate a score for each sample point, reflecting its distance from other clusters.</a:t>
            </a:r>
          </a:p>
          <a:p>
            <a:pPr lvl="1"/>
            <a:r>
              <a:rPr lang="en-US" sz="2200" dirty="0" smtClean="0"/>
              <a:t>The scoring range runs from -1 to +1</a:t>
            </a:r>
          </a:p>
          <a:p>
            <a:pPr lvl="2">
              <a:buFont typeface="Wingdings" charset="2"/>
              <a:buChar char="Ø"/>
            </a:pPr>
            <a:r>
              <a:rPr lang="en-US" sz="2000" dirty="0" smtClean="0"/>
              <a:t>-1 implies that the sample point is much closer to another cluster and is therefore incorrectly assigned</a:t>
            </a:r>
          </a:p>
          <a:p>
            <a:pPr lvl="2">
              <a:buFont typeface="Wingdings" charset="2"/>
              <a:buChar char="Ø"/>
            </a:pPr>
            <a:r>
              <a:rPr lang="en-US" sz="2000" dirty="0" smtClean="0"/>
              <a:t>0 implies that the sample point is right on the border between 2 clusters</a:t>
            </a:r>
          </a:p>
          <a:p>
            <a:pPr lvl="2">
              <a:buFont typeface="Wingdings" charset="2"/>
              <a:buChar char="Ø"/>
            </a:pPr>
            <a:r>
              <a:rPr lang="en-US" sz="2000" dirty="0" smtClean="0"/>
              <a:t>+1 implies that the sample point is very close to its own assigned cluster. </a:t>
            </a:r>
            <a:endParaRPr lang="en-US" sz="2800" dirty="0"/>
          </a:p>
          <a:p>
            <a:pPr marL="0" indent="0">
              <a:buNone/>
            </a:pPr>
            <a:endParaRPr lang="en-US" sz="2600" dirty="0" smtClean="0"/>
          </a:p>
          <a:p>
            <a:endParaRPr lang="en-US" sz="2600" dirty="0" smtClean="0"/>
          </a:p>
          <a:p>
            <a:endParaRPr lang="en-US" sz="2600" dirty="0" smtClean="0"/>
          </a:p>
          <a:p>
            <a:endParaRPr lang="en-US" sz="2600" dirty="0"/>
          </a:p>
        </p:txBody>
      </p:sp>
    </p:spTree>
    <p:extLst>
      <p:ext uri="{BB962C8B-B14F-4D97-AF65-F5344CB8AC3E}">
        <p14:creationId xmlns:p14="http://schemas.microsoft.com/office/powerpoint/2010/main" val="13514606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K-Means Clustering (cont’d)</a:t>
            </a:r>
            <a:endParaRPr lang="en-US" dirty="0"/>
          </a:p>
        </p:txBody>
      </p:sp>
      <p:sp>
        <p:nvSpPr>
          <p:cNvPr id="3" name="Content Placeholder 2"/>
          <p:cNvSpPr>
            <a:spLocks noGrp="1"/>
          </p:cNvSpPr>
          <p:nvPr>
            <p:ph idx="1"/>
          </p:nvPr>
        </p:nvSpPr>
        <p:spPr>
          <a:xfrm>
            <a:off x="457200" y="1600200"/>
            <a:ext cx="8229600" cy="4992041"/>
          </a:xfrm>
        </p:spPr>
        <p:txBody>
          <a:bodyPr>
            <a:noAutofit/>
          </a:bodyPr>
          <a:lstStyle/>
          <a:p>
            <a:r>
              <a:rPr lang="en-US" sz="2600" dirty="0" smtClean="0"/>
              <a:t>Method 2: Silhouette Analysis (cont’d)</a:t>
            </a:r>
          </a:p>
          <a:p>
            <a:pPr lvl="1"/>
            <a:r>
              <a:rPr lang="en-US" sz="2200" dirty="0"/>
              <a:t>We will use a range of K-values from 2 to </a:t>
            </a:r>
            <a:r>
              <a:rPr lang="en-US" sz="2200" dirty="0" smtClean="0"/>
              <a:t>15</a:t>
            </a:r>
          </a:p>
          <a:p>
            <a:pPr lvl="1"/>
            <a:r>
              <a:rPr lang="en-US" sz="2200" dirty="0" smtClean="0"/>
              <a:t>Each </a:t>
            </a:r>
            <a:r>
              <a:rPr lang="en-US" sz="2200" dirty="0"/>
              <a:t>cluster has its own silhouette coefficient, and an average silhouette score is calculated for a given K-</a:t>
            </a:r>
            <a:r>
              <a:rPr lang="en-US" sz="2200" dirty="0" smtClean="0"/>
              <a:t>value</a:t>
            </a:r>
            <a:r>
              <a:rPr lang="en-US" sz="2200" dirty="0"/>
              <a:t>:</a:t>
            </a:r>
            <a:endParaRPr lang="en-US" sz="2200" dirty="0" smtClean="0">
              <a:effectLst/>
            </a:endParaRPr>
          </a:p>
          <a:p>
            <a:pPr marL="0" indent="0">
              <a:buNone/>
            </a:pPr>
            <a:endParaRPr lang="en-US" sz="2600" dirty="0" smtClean="0"/>
          </a:p>
          <a:p>
            <a:endParaRPr lang="en-US" sz="2600" dirty="0" smtClean="0"/>
          </a:p>
          <a:p>
            <a:endParaRPr lang="en-US" sz="2600" dirty="0" smtClean="0"/>
          </a:p>
          <a:p>
            <a:endParaRPr lang="en-US" sz="2600" dirty="0"/>
          </a:p>
        </p:txBody>
      </p:sp>
      <p:pic>
        <p:nvPicPr>
          <p:cNvPr id="4" name="Picture 3" descr="Macintosh HD:Users:pchou1:Desktop:Screen Shot 2021-02-26 at 4.09.32 PM.png"/>
          <p:cNvPicPr/>
          <p:nvPr/>
        </p:nvPicPr>
        <p:blipFill>
          <a:blip r:embed="rId2">
            <a:extLst>
              <a:ext uri="{28A0092B-C50C-407E-A947-70E740481C1C}">
                <a14:useLocalDpi xmlns:a14="http://schemas.microsoft.com/office/drawing/2010/main" val="0"/>
              </a:ext>
            </a:extLst>
          </a:blip>
          <a:srcRect/>
          <a:stretch>
            <a:fillRect/>
          </a:stretch>
        </p:blipFill>
        <p:spPr bwMode="auto">
          <a:xfrm>
            <a:off x="1218565" y="3386192"/>
            <a:ext cx="5645677" cy="2649561"/>
          </a:xfrm>
          <a:prstGeom prst="rect">
            <a:avLst/>
          </a:prstGeom>
          <a:noFill/>
          <a:ln>
            <a:noFill/>
          </a:ln>
        </p:spPr>
      </p:pic>
    </p:spTree>
    <p:extLst>
      <p:ext uri="{BB962C8B-B14F-4D97-AF65-F5344CB8AC3E}">
        <p14:creationId xmlns:p14="http://schemas.microsoft.com/office/powerpoint/2010/main" val="26422827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K-Means Clustering (cont’d)</a:t>
            </a:r>
            <a:endParaRPr lang="en-US" dirty="0"/>
          </a:p>
        </p:txBody>
      </p:sp>
      <p:sp>
        <p:nvSpPr>
          <p:cNvPr id="3" name="Content Placeholder 2"/>
          <p:cNvSpPr>
            <a:spLocks noGrp="1"/>
          </p:cNvSpPr>
          <p:nvPr>
            <p:ph idx="1"/>
          </p:nvPr>
        </p:nvSpPr>
        <p:spPr>
          <a:xfrm>
            <a:off x="457200" y="1600200"/>
            <a:ext cx="8229600" cy="4992041"/>
          </a:xfrm>
        </p:spPr>
        <p:txBody>
          <a:bodyPr>
            <a:noAutofit/>
          </a:bodyPr>
          <a:lstStyle/>
          <a:p>
            <a:r>
              <a:rPr lang="en-US" sz="2600" dirty="0" smtClean="0"/>
              <a:t>Method 2: Silhouette Analysis (cont’d)</a:t>
            </a:r>
          </a:p>
          <a:p>
            <a:pPr lvl="1"/>
            <a:r>
              <a:rPr lang="en-US" sz="2200" dirty="0" smtClean="0"/>
              <a:t>Producing silhouette plots for different K-values shows </a:t>
            </a:r>
            <a:r>
              <a:rPr lang="en-US" sz="2200" dirty="0"/>
              <a:t>the silhouette coefficient, and the thickness of the plot reflects the size of the cluster </a:t>
            </a:r>
            <a:r>
              <a:rPr lang="en-US" sz="2200" dirty="0" smtClean="0"/>
              <a:t>size</a:t>
            </a:r>
            <a:endParaRPr lang="en-US" sz="2600" dirty="0" smtClean="0"/>
          </a:p>
          <a:p>
            <a:endParaRPr lang="en-US" sz="2600" dirty="0" smtClean="0"/>
          </a:p>
          <a:p>
            <a:endParaRPr lang="en-US" sz="2600" dirty="0" smtClean="0"/>
          </a:p>
          <a:p>
            <a:endParaRPr lang="en-US" sz="2600" dirty="0"/>
          </a:p>
        </p:txBody>
      </p:sp>
      <p:pic>
        <p:nvPicPr>
          <p:cNvPr id="5" name="Picture 4" descr="Macintosh HD:Users:pchou1:Desktop:Screen Shot 2021-02-26 at 4.11.57 PM.png"/>
          <p:cNvPicPr/>
          <p:nvPr/>
        </p:nvPicPr>
        <p:blipFill>
          <a:blip r:embed="rId2">
            <a:extLst>
              <a:ext uri="{28A0092B-C50C-407E-A947-70E740481C1C}">
                <a14:useLocalDpi xmlns:a14="http://schemas.microsoft.com/office/drawing/2010/main" val="0"/>
              </a:ext>
            </a:extLst>
          </a:blip>
          <a:srcRect/>
          <a:stretch>
            <a:fillRect/>
          </a:stretch>
        </p:blipFill>
        <p:spPr bwMode="auto">
          <a:xfrm>
            <a:off x="755785" y="3284602"/>
            <a:ext cx="2576830" cy="2666365"/>
          </a:xfrm>
          <a:prstGeom prst="rect">
            <a:avLst/>
          </a:prstGeom>
          <a:noFill/>
          <a:ln>
            <a:noFill/>
          </a:ln>
        </p:spPr>
      </p:pic>
      <p:pic>
        <p:nvPicPr>
          <p:cNvPr id="6" name="Picture 5" descr="Macintosh HD:Users:pchou1:Desktop:Screen Shot 2021-02-26 at 4.12.20 PM.png"/>
          <p:cNvPicPr/>
          <p:nvPr/>
        </p:nvPicPr>
        <p:blipFill>
          <a:blip r:embed="rId3">
            <a:extLst>
              <a:ext uri="{28A0092B-C50C-407E-A947-70E740481C1C}">
                <a14:useLocalDpi xmlns:a14="http://schemas.microsoft.com/office/drawing/2010/main" val="0"/>
              </a:ext>
            </a:extLst>
          </a:blip>
          <a:srcRect/>
          <a:stretch>
            <a:fillRect/>
          </a:stretch>
        </p:blipFill>
        <p:spPr bwMode="auto">
          <a:xfrm>
            <a:off x="3399616" y="3247137"/>
            <a:ext cx="2576830" cy="2666365"/>
          </a:xfrm>
          <a:prstGeom prst="rect">
            <a:avLst/>
          </a:prstGeom>
          <a:noFill/>
          <a:ln>
            <a:noFill/>
          </a:ln>
        </p:spPr>
      </p:pic>
      <p:pic>
        <p:nvPicPr>
          <p:cNvPr id="7" name="Picture 6" descr="Macintosh HD:Users:pchou1:Desktop:Screen Shot 2021-02-26 at 4.12.29 PM.png"/>
          <p:cNvPicPr/>
          <p:nvPr/>
        </p:nvPicPr>
        <p:blipFill>
          <a:blip r:embed="rId4">
            <a:extLst>
              <a:ext uri="{28A0092B-C50C-407E-A947-70E740481C1C}">
                <a14:useLocalDpi xmlns:a14="http://schemas.microsoft.com/office/drawing/2010/main" val="0"/>
              </a:ext>
            </a:extLst>
          </a:blip>
          <a:srcRect/>
          <a:stretch>
            <a:fillRect/>
          </a:stretch>
        </p:blipFill>
        <p:spPr bwMode="auto">
          <a:xfrm>
            <a:off x="5976446" y="3243962"/>
            <a:ext cx="2580005" cy="2669540"/>
          </a:xfrm>
          <a:prstGeom prst="rect">
            <a:avLst/>
          </a:prstGeom>
          <a:noFill/>
          <a:ln>
            <a:noFill/>
          </a:ln>
        </p:spPr>
      </p:pic>
    </p:spTree>
    <p:extLst>
      <p:ext uri="{BB962C8B-B14F-4D97-AF65-F5344CB8AC3E}">
        <p14:creationId xmlns:p14="http://schemas.microsoft.com/office/powerpoint/2010/main" val="51339683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K-Means Clustering (cont’d)</a:t>
            </a:r>
            <a:endParaRPr lang="en-US" dirty="0"/>
          </a:p>
        </p:txBody>
      </p:sp>
      <p:sp>
        <p:nvSpPr>
          <p:cNvPr id="3" name="Content Placeholder 2"/>
          <p:cNvSpPr>
            <a:spLocks noGrp="1"/>
          </p:cNvSpPr>
          <p:nvPr>
            <p:ph idx="1"/>
          </p:nvPr>
        </p:nvSpPr>
        <p:spPr>
          <a:xfrm>
            <a:off x="457200" y="1600200"/>
            <a:ext cx="8229600" cy="4992041"/>
          </a:xfrm>
        </p:spPr>
        <p:txBody>
          <a:bodyPr>
            <a:noAutofit/>
          </a:bodyPr>
          <a:lstStyle/>
          <a:p>
            <a:r>
              <a:rPr lang="en-US" sz="2600" dirty="0" smtClean="0"/>
              <a:t>Method 2: Silhouette Analysis (cont’d)</a:t>
            </a:r>
          </a:p>
          <a:p>
            <a:pPr lvl="1"/>
            <a:r>
              <a:rPr lang="en-US" sz="2200" dirty="0" smtClean="0"/>
              <a:t>Producing silhouette plots for different K-values shows </a:t>
            </a:r>
            <a:r>
              <a:rPr lang="en-US" sz="2200" dirty="0"/>
              <a:t>the silhouette coefficient, and the thickness of the plot reflects the size of the cluster </a:t>
            </a:r>
            <a:r>
              <a:rPr lang="en-US" sz="2200" dirty="0" smtClean="0"/>
              <a:t>size</a:t>
            </a:r>
            <a:endParaRPr lang="en-US" sz="2600" dirty="0" smtClean="0"/>
          </a:p>
          <a:p>
            <a:endParaRPr lang="en-US" sz="2600" dirty="0" smtClean="0"/>
          </a:p>
          <a:p>
            <a:endParaRPr lang="en-US" sz="2600" dirty="0" smtClean="0"/>
          </a:p>
          <a:p>
            <a:endParaRPr lang="en-US" sz="2600" dirty="0"/>
          </a:p>
        </p:txBody>
      </p:sp>
      <p:pic>
        <p:nvPicPr>
          <p:cNvPr id="8" name="Picture 7" descr="Macintosh HD:Users:pchou1:Desktop:Screen Shot 2021-02-26 at 4.12.43 PM.png"/>
          <p:cNvPicPr/>
          <p:nvPr/>
        </p:nvPicPr>
        <p:blipFill>
          <a:blip r:embed="rId2">
            <a:extLst>
              <a:ext uri="{28A0092B-C50C-407E-A947-70E740481C1C}">
                <a14:useLocalDpi xmlns:a14="http://schemas.microsoft.com/office/drawing/2010/main" val="0"/>
              </a:ext>
            </a:extLst>
          </a:blip>
          <a:srcRect/>
          <a:stretch>
            <a:fillRect/>
          </a:stretch>
        </p:blipFill>
        <p:spPr bwMode="auto">
          <a:xfrm>
            <a:off x="752610" y="3243962"/>
            <a:ext cx="2580005" cy="2669540"/>
          </a:xfrm>
          <a:prstGeom prst="rect">
            <a:avLst/>
          </a:prstGeom>
          <a:noFill/>
          <a:ln>
            <a:noFill/>
          </a:ln>
        </p:spPr>
      </p:pic>
      <p:pic>
        <p:nvPicPr>
          <p:cNvPr id="9" name="Picture 8" descr="Macintosh HD:Users:pchou1:Desktop:Screen Shot 2021-02-26 at 4.12.51 PM.png"/>
          <p:cNvPicPr/>
          <p:nvPr/>
        </p:nvPicPr>
        <p:blipFill>
          <a:blip r:embed="rId3">
            <a:extLst>
              <a:ext uri="{28A0092B-C50C-407E-A947-70E740481C1C}">
                <a14:useLocalDpi xmlns:a14="http://schemas.microsoft.com/office/drawing/2010/main" val="0"/>
              </a:ext>
            </a:extLst>
          </a:blip>
          <a:srcRect/>
          <a:stretch>
            <a:fillRect/>
          </a:stretch>
        </p:blipFill>
        <p:spPr bwMode="auto">
          <a:xfrm>
            <a:off x="3399616" y="3245867"/>
            <a:ext cx="2578100" cy="2667635"/>
          </a:xfrm>
          <a:prstGeom prst="rect">
            <a:avLst/>
          </a:prstGeom>
          <a:noFill/>
          <a:ln>
            <a:noFill/>
          </a:ln>
        </p:spPr>
      </p:pic>
      <p:pic>
        <p:nvPicPr>
          <p:cNvPr id="10" name="Picture 9" descr="Macintosh HD:Users:pchou1:Desktop:Screen Shot 2021-02-26 at 4.13.03 PM.png"/>
          <p:cNvPicPr/>
          <p:nvPr/>
        </p:nvPicPr>
        <p:blipFill>
          <a:blip r:embed="rId4">
            <a:extLst>
              <a:ext uri="{28A0092B-C50C-407E-A947-70E740481C1C}">
                <a14:useLocalDpi xmlns:a14="http://schemas.microsoft.com/office/drawing/2010/main" val="0"/>
              </a:ext>
            </a:extLst>
          </a:blip>
          <a:srcRect/>
          <a:stretch>
            <a:fillRect/>
          </a:stretch>
        </p:blipFill>
        <p:spPr bwMode="auto">
          <a:xfrm>
            <a:off x="5976446" y="3243962"/>
            <a:ext cx="2578100" cy="2667635"/>
          </a:xfrm>
          <a:prstGeom prst="rect">
            <a:avLst/>
          </a:prstGeom>
          <a:noFill/>
          <a:ln>
            <a:noFill/>
          </a:ln>
        </p:spPr>
      </p:pic>
    </p:spTree>
    <p:extLst>
      <p:ext uri="{BB962C8B-B14F-4D97-AF65-F5344CB8AC3E}">
        <p14:creationId xmlns:p14="http://schemas.microsoft.com/office/powerpoint/2010/main" val="127738984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K-Means Clustering (cont’d)</a:t>
            </a:r>
            <a:endParaRPr lang="en-US" dirty="0"/>
          </a:p>
        </p:txBody>
      </p:sp>
      <p:sp>
        <p:nvSpPr>
          <p:cNvPr id="3" name="Content Placeholder 2"/>
          <p:cNvSpPr>
            <a:spLocks noGrp="1"/>
          </p:cNvSpPr>
          <p:nvPr>
            <p:ph idx="1"/>
          </p:nvPr>
        </p:nvSpPr>
        <p:spPr>
          <a:xfrm>
            <a:off x="457200" y="1600200"/>
            <a:ext cx="8229600" cy="4992041"/>
          </a:xfrm>
        </p:spPr>
        <p:txBody>
          <a:bodyPr>
            <a:noAutofit/>
          </a:bodyPr>
          <a:lstStyle/>
          <a:p>
            <a:r>
              <a:rPr lang="en-US" sz="2600" dirty="0" smtClean="0"/>
              <a:t>Method 2: Silhouette Analysis (cont’d)</a:t>
            </a:r>
          </a:p>
          <a:p>
            <a:pPr lvl="1"/>
            <a:r>
              <a:rPr lang="en-US" sz="2200" dirty="0" smtClean="0"/>
              <a:t>Producing silhouette plots for different K-values shows </a:t>
            </a:r>
            <a:r>
              <a:rPr lang="en-US" sz="2200" dirty="0"/>
              <a:t>the silhouette coefficient, and the thickness of the plot reflects the size of the cluster </a:t>
            </a:r>
            <a:r>
              <a:rPr lang="en-US" sz="2200" dirty="0" smtClean="0"/>
              <a:t>size</a:t>
            </a:r>
            <a:endParaRPr lang="en-US" sz="2600" dirty="0" smtClean="0"/>
          </a:p>
          <a:p>
            <a:endParaRPr lang="en-US" sz="2600" dirty="0" smtClean="0"/>
          </a:p>
          <a:p>
            <a:endParaRPr lang="en-US" sz="2600" dirty="0" smtClean="0"/>
          </a:p>
          <a:p>
            <a:endParaRPr lang="en-US" sz="2600" dirty="0"/>
          </a:p>
        </p:txBody>
      </p:sp>
      <p:pic>
        <p:nvPicPr>
          <p:cNvPr id="8" name="Picture 7" descr="Macintosh HD:Users:pchou1:Desktop:Screen Shot 2021-02-26 at 4.13.09 PM.png"/>
          <p:cNvPicPr/>
          <p:nvPr/>
        </p:nvPicPr>
        <p:blipFill>
          <a:blip r:embed="rId2">
            <a:extLst>
              <a:ext uri="{28A0092B-C50C-407E-A947-70E740481C1C}">
                <a14:useLocalDpi xmlns:a14="http://schemas.microsoft.com/office/drawing/2010/main" val="0"/>
              </a:ext>
            </a:extLst>
          </a:blip>
          <a:srcRect/>
          <a:stretch>
            <a:fillRect/>
          </a:stretch>
        </p:blipFill>
        <p:spPr bwMode="auto">
          <a:xfrm>
            <a:off x="754515" y="3247137"/>
            <a:ext cx="2578100" cy="2667635"/>
          </a:xfrm>
          <a:prstGeom prst="rect">
            <a:avLst/>
          </a:prstGeom>
          <a:noFill/>
          <a:ln>
            <a:noFill/>
          </a:ln>
        </p:spPr>
      </p:pic>
      <p:pic>
        <p:nvPicPr>
          <p:cNvPr id="9" name="Picture 8" descr="Macintosh HD:Users:pchou1:Desktop:Screen Shot 2021-02-26 at 4.13.18 PM.png"/>
          <p:cNvPicPr/>
          <p:nvPr/>
        </p:nvPicPr>
        <p:blipFill>
          <a:blip r:embed="rId3">
            <a:extLst>
              <a:ext uri="{28A0092B-C50C-407E-A947-70E740481C1C}">
                <a14:useLocalDpi xmlns:a14="http://schemas.microsoft.com/office/drawing/2010/main" val="0"/>
              </a:ext>
            </a:extLst>
          </a:blip>
          <a:srcRect/>
          <a:stretch>
            <a:fillRect/>
          </a:stretch>
        </p:blipFill>
        <p:spPr bwMode="auto">
          <a:xfrm>
            <a:off x="9992549" y="952806"/>
            <a:ext cx="2578100" cy="2667635"/>
          </a:xfrm>
          <a:prstGeom prst="rect">
            <a:avLst/>
          </a:prstGeom>
          <a:noFill/>
          <a:ln>
            <a:noFill/>
          </a:ln>
        </p:spPr>
      </p:pic>
      <p:pic>
        <p:nvPicPr>
          <p:cNvPr id="10" name="Picture 9" descr="Macintosh HD:Users:pchou1:Desktop:Screen Shot 2021-02-26 at 4.13.34 PM.png"/>
          <p:cNvPicPr/>
          <p:nvPr/>
        </p:nvPicPr>
        <p:blipFill>
          <a:blip r:embed="rId4">
            <a:extLst>
              <a:ext uri="{28A0092B-C50C-407E-A947-70E740481C1C}">
                <a14:useLocalDpi xmlns:a14="http://schemas.microsoft.com/office/drawing/2010/main" val="0"/>
              </a:ext>
            </a:extLst>
          </a:blip>
          <a:srcRect/>
          <a:stretch>
            <a:fillRect/>
          </a:stretch>
        </p:blipFill>
        <p:spPr bwMode="auto">
          <a:xfrm>
            <a:off x="5976446" y="3247137"/>
            <a:ext cx="2578100" cy="2667635"/>
          </a:xfrm>
          <a:prstGeom prst="rect">
            <a:avLst/>
          </a:prstGeom>
          <a:noFill/>
          <a:ln>
            <a:noFill/>
          </a:ln>
        </p:spPr>
      </p:pic>
      <p:pic>
        <p:nvPicPr>
          <p:cNvPr id="11" name="Picture 10" descr="Macintosh HD:Users:pchou1:Desktop:Screen Shot 2021-02-26 at 4.13.18 PM.png"/>
          <p:cNvPicPr/>
          <p:nvPr/>
        </p:nvPicPr>
        <p:blipFill>
          <a:blip r:embed="rId3">
            <a:extLst>
              <a:ext uri="{28A0092B-C50C-407E-A947-70E740481C1C}">
                <a14:useLocalDpi xmlns:a14="http://schemas.microsoft.com/office/drawing/2010/main" val="0"/>
              </a:ext>
            </a:extLst>
          </a:blip>
          <a:srcRect/>
          <a:stretch>
            <a:fillRect/>
          </a:stretch>
        </p:blipFill>
        <p:spPr bwMode="auto">
          <a:xfrm>
            <a:off x="3398346" y="3247137"/>
            <a:ext cx="2578100" cy="2667635"/>
          </a:xfrm>
          <a:prstGeom prst="rect">
            <a:avLst/>
          </a:prstGeom>
          <a:noFill/>
          <a:ln>
            <a:noFill/>
          </a:ln>
        </p:spPr>
      </p:pic>
    </p:spTree>
    <p:extLst>
      <p:ext uri="{BB962C8B-B14F-4D97-AF65-F5344CB8AC3E}">
        <p14:creationId xmlns:p14="http://schemas.microsoft.com/office/powerpoint/2010/main" val="127738984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K-Means Clustering (cont’d)</a:t>
            </a:r>
            <a:endParaRPr lang="en-US" dirty="0"/>
          </a:p>
        </p:txBody>
      </p:sp>
      <p:sp>
        <p:nvSpPr>
          <p:cNvPr id="3" name="Content Placeholder 2"/>
          <p:cNvSpPr>
            <a:spLocks noGrp="1"/>
          </p:cNvSpPr>
          <p:nvPr>
            <p:ph idx="1"/>
          </p:nvPr>
        </p:nvSpPr>
        <p:spPr>
          <a:xfrm>
            <a:off x="457200" y="1600200"/>
            <a:ext cx="8229600" cy="4992041"/>
          </a:xfrm>
        </p:spPr>
        <p:txBody>
          <a:bodyPr>
            <a:noAutofit/>
          </a:bodyPr>
          <a:lstStyle/>
          <a:p>
            <a:r>
              <a:rPr lang="en-US" sz="2600" dirty="0" smtClean="0"/>
              <a:t>Method 2: Silhouette Analysis (cont’d)</a:t>
            </a:r>
          </a:p>
          <a:p>
            <a:pPr lvl="1"/>
            <a:r>
              <a:rPr lang="en-US" sz="2200" dirty="0" smtClean="0"/>
              <a:t>Producing silhouette plots for different K-values shows </a:t>
            </a:r>
            <a:r>
              <a:rPr lang="en-US" sz="2200" dirty="0"/>
              <a:t>the silhouette coefficient, and the thickness of the plot reflects the size of the cluster </a:t>
            </a:r>
            <a:r>
              <a:rPr lang="en-US" sz="2200" dirty="0" smtClean="0"/>
              <a:t>size</a:t>
            </a:r>
            <a:endParaRPr lang="en-US" sz="2600" dirty="0" smtClean="0"/>
          </a:p>
          <a:p>
            <a:endParaRPr lang="en-US" sz="2600" dirty="0" smtClean="0"/>
          </a:p>
          <a:p>
            <a:endParaRPr lang="en-US" sz="2600" dirty="0" smtClean="0"/>
          </a:p>
          <a:p>
            <a:endParaRPr lang="en-US" sz="2600" dirty="0"/>
          </a:p>
        </p:txBody>
      </p:sp>
      <p:pic>
        <p:nvPicPr>
          <p:cNvPr id="9" name="Picture 8" descr="Macintosh HD:Users:pchou1:Desktop:Screen Shot 2021-02-26 at 4.13.18 PM.png"/>
          <p:cNvPicPr/>
          <p:nvPr/>
        </p:nvPicPr>
        <p:blipFill>
          <a:blip r:embed="rId2">
            <a:extLst>
              <a:ext uri="{28A0092B-C50C-407E-A947-70E740481C1C}">
                <a14:useLocalDpi xmlns:a14="http://schemas.microsoft.com/office/drawing/2010/main" val="0"/>
              </a:ext>
            </a:extLst>
          </a:blip>
          <a:srcRect/>
          <a:stretch>
            <a:fillRect/>
          </a:stretch>
        </p:blipFill>
        <p:spPr bwMode="auto">
          <a:xfrm>
            <a:off x="9992549" y="952806"/>
            <a:ext cx="2578100" cy="2667635"/>
          </a:xfrm>
          <a:prstGeom prst="rect">
            <a:avLst/>
          </a:prstGeom>
          <a:noFill/>
          <a:ln>
            <a:noFill/>
          </a:ln>
        </p:spPr>
      </p:pic>
      <p:pic>
        <p:nvPicPr>
          <p:cNvPr id="12" name="Picture 11" descr="Macintosh HD:Users:pchou1:Desktop:Screen Shot 2021-02-26 at 4.13.43 PM.png"/>
          <p:cNvPicPr/>
          <p:nvPr/>
        </p:nvPicPr>
        <p:blipFill>
          <a:blip r:embed="rId3">
            <a:extLst>
              <a:ext uri="{28A0092B-C50C-407E-A947-70E740481C1C}">
                <a14:useLocalDpi xmlns:a14="http://schemas.microsoft.com/office/drawing/2010/main" val="0"/>
              </a:ext>
            </a:extLst>
          </a:blip>
          <a:srcRect/>
          <a:stretch>
            <a:fillRect/>
          </a:stretch>
        </p:blipFill>
        <p:spPr bwMode="auto">
          <a:xfrm>
            <a:off x="754515" y="3247137"/>
            <a:ext cx="2578100" cy="2667635"/>
          </a:xfrm>
          <a:prstGeom prst="rect">
            <a:avLst/>
          </a:prstGeom>
          <a:noFill/>
          <a:ln>
            <a:noFill/>
          </a:ln>
        </p:spPr>
      </p:pic>
      <p:pic>
        <p:nvPicPr>
          <p:cNvPr id="13" name="Picture 12" descr="Macintosh HD:Users:pchou1:Desktop:Screen Shot 2021-02-26 at 4.13.59 PM.png"/>
          <p:cNvPicPr/>
          <p:nvPr/>
        </p:nvPicPr>
        <p:blipFill>
          <a:blip r:embed="rId4">
            <a:extLst>
              <a:ext uri="{28A0092B-C50C-407E-A947-70E740481C1C}">
                <a14:useLocalDpi xmlns:a14="http://schemas.microsoft.com/office/drawing/2010/main" val="0"/>
              </a:ext>
            </a:extLst>
          </a:blip>
          <a:srcRect/>
          <a:stretch>
            <a:fillRect/>
          </a:stretch>
        </p:blipFill>
        <p:spPr bwMode="auto">
          <a:xfrm>
            <a:off x="3396441" y="3247137"/>
            <a:ext cx="2580005" cy="2669540"/>
          </a:xfrm>
          <a:prstGeom prst="rect">
            <a:avLst/>
          </a:prstGeom>
          <a:noFill/>
          <a:ln>
            <a:noFill/>
          </a:ln>
        </p:spPr>
      </p:pic>
      <p:pic>
        <p:nvPicPr>
          <p:cNvPr id="14" name="Picture 13" descr="Macintosh HD:Users:pchou1:Desktop:Screen Shot 2021-02-26 at 4.14.11 PM.png"/>
          <p:cNvPicPr/>
          <p:nvPr/>
        </p:nvPicPr>
        <p:blipFill>
          <a:blip r:embed="rId5">
            <a:extLst>
              <a:ext uri="{28A0092B-C50C-407E-A947-70E740481C1C}">
                <a14:useLocalDpi xmlns:a14="http://schemas.microsoft.com/office/drawing/2010/main" val="0"/>
              </a:ext>
            </a:extLst>
          </a:blip>
          <a:srcRect/>
          <a:stretch>
            <a:fillRect/>
          </a:stretch>
        </p:blipFill>
        <p:spPr bwMode="auto">
          <a:xfrm>
            <a:off x="5974541" y="3245232"/>
            <a:ext cx="2580005" cy="2669540"/>
          </a:xfrm>
          <a:prstGeom prst="rect">
            <a:avLst/>
          </a:prstGeom>
          <a:noFill/>
          <a:ln>
            <a:noFill/>
          </a:ln>
        </p:spPr>
      </p:pic>
    </p:spTree>
    <p:extLst>
      <p:ext uri="{BB962C8B-B14F-4D97-AF65-F5344CB8AC3E}">
        <p14:creationId xmlns:p14="http://schemas.microsoft.com/office/powerpoint/2010/main" val="29529000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K-Means Clustering (cont’d)</a:t>
            </a:r>
            <a:endParaRPr lang="en-US" dirty="0"/>
          </a:p>
        </p:txBody>
      </p:sp>
      <p:sp>
        <p:nvSpPr>
          <p:cNvPr id="3" name="Content Placeholder 2"/>
          <p:cNvSpPr>
            <a:spLocks noGrp="1"/>
          </p:cNvSpPr>
          <p:nvPr>
            <p:ph idx="1"/>
          </p:nvPr>
        </p:nvSpPr>
        <p:spPr>
          <a:xfrm>
            <a:off x="457200" y="1600200"/>
            <a:ext cx="8229600" cy="4992041"/>
          </a:xfrm>
        </p:spPr>
        <p:txBody>
          <a:bodyPr>
            <a:noAutofit/>
          </a:bodyPr>
          <a:lstStyle/>
          <a:p>
            <a:r>
              <a:rPr lang="en-US" sz="2600" dirty="0" smtClean="0"/>
              <a:t>Method 2: Silhouette Analysis (cont’d)</a:t>
            </a:r>
          </a:p>
          <a:p>
            <a:pPr lvl="1"/>
            <a:r>
              <a:rPr lang="en-US" sz="2200" dirty="0" smtClean="0"/>
              <a:t>Producing silhouette plots for different K-values shows </a:t>
            </a:r>
            <a:r>
              <a:rPr lang="en-US" sz="2200" dirty="0"/>
              <a:t>the silhouette coefficient, and the thickness of the plot reflects the size of the cluster </a:t>
            </a:r>
            <a:r>
              <a:rPr lang="en-US" sz="2200" dirty="0" smtClean="0"/>
              <a:t>size</a:t>
            </a:r>
          </a:p>
          <a:p>
            <a:pPr lvl="1"/>
            <a:endParaRPr lang="en-US" sz="2200" dirty="0"/>
          </a:p>
          <a:p>
            <a:pPr lvl="1"/>
            <a:endParaRPr lang="en-US" sz="2200" dirty="0" smtClean="0"/>
          </a:p>
          <a:p>
            <a:pPr lvl="1"/>
            <a:endParaRPr lang="en-US" sz="2200" dirty="0"/>
          </a:p>
          <a:p>
            <a:pPr lvl="1"/>
            <a:endParaRPr lang="en-US" sz="2200" dirty="0" smtClean="0"/>
          </a:p>
          <a:p>
            <a:pPr lvl="1"/>
            <a:endParaRPr lang="en-US" sz="2200" dirty="0"/>
          </a:p>
          <a:p>
            <a:endParaRPr lang="en-US" sz="2600" dirty="0" smtClean="0"/>
          </a:p>
          <a:p>
            <a:endParaRPr lang="en-US" sz="2600" dirty="0" smtClean="0"/>
          </a:p>
          <a:p>
            <a:endParaRPr lang="en-US" sz="2600" dirty="0"/>
          </a:p>
        </p:txBody>
      </p:sp>
      <p:pic>
        <p:nvPicPr>
          <p:cNvPr id="9" name="Picture 8" descr="Macintosh HD:Users:pchou1:Desktop:Screen Shot 2021-02-26 at 4.13.18 PM.png"/>
          <p:cNvPicPr/>
          <p:nvPr/>
        </p:nvPicPr>
        <p:blipFill>
          <a:blip r:embed="rId2">
            <a:extLst>
              <a:ext uri="{28A0092B-C50C-407E-A947-70E740481C1C}">
                <a14:useLocalDpi xmlns:a14="http://schemas.microsoft.com/office/drawing/2010/main" val="0"/>
              </a:ext>
            </a:extLst>
          </a:blip>
          <a:srcRect/>
          <a:stretch>
            <a:fillRect/>
          </a:stretch>
        </p:blipFill>
        <p:spPr bwMode="auto">
          <a:xfrm>
            <a:off x="9992549" y="952806"/>
            <a:ext cx="2578100" cy="2667635"/>
          </a:xfrm>
          <a:prstGeom prst="rect">
            <a:avLst/>
          </a:prstGeom>
          <a:noFill/>
          <a:ln>
            <a:noFill/>
          </a:ln>
        </p:spPr>
      </p:pic>
      <p:pic>
        <p:nvPicPr>
          <p:cNvPr id="12" name="Picture 11" descr="Macintosh HD:Users:pchou1:Desktop:Screen Shot 2021-02-26 at 4.14.20 PM.png"/>
          <p:cNvPicPr/>
          <p:nvPr/>
        </p:nvPicPr>
        <p:blipFill>
          <a:blip r:embed="rId3">
            <a:extLst>
              <a:ext uri="{28A0092B-C50C-407E-A947-70E740481C1C}">
                <a14:useLocalDpi xmlns:a14="http://schemas.microsoft.com/office/drawing/2010/main" val="0"/>
              </a:ext>
            </a:extLst>
          </a:blip>
          <a:srcRect/>
          <a:stretch>
            <a:fillRect/>
          </a:stretch>
        </p:blipFill>
        <p:spPr bwMode="auto">
          <a:xfrm>
            <a:off x="1696398" y="3247137"/>
            <a:ext cx="2580005" cy="2669540"/>
          </a:xfrm>
          <a:prstGeom prst="rect">
            <a:avLst/>
          </a:prstGeom>
          <a:noFill/>
          <a:ln>
            <a:noFill/>
          </a:ln>
        </p:spPr>
      </p:pic>
      <p:pic>
        <p:nvPicPr>
          <p:cNvPr id="13" name="Picture 12" descr="Macintosh HD:Users:pchou1:Desktop:Screen Shot 2021-02-26 at 4.14.28 PM.png"/>
          <p:cNvPicPr/>
          <p:nvPr/>
        </p:nvPicPr>
        <p:blipFill>
          <a:blip r:embed="rId4">
            <a:extLst>
              <a:ext uri="{28A0092B-C50C-407E-A947-70E740481C1C}">
                <a14:useLocalDpi xmlns:a14="http://schemas.microsoft.com/office/drawing/2010/main" val="0"/>
              </a:ext>
            </a:extLst>
          </a:blip>
          <a:srcRect/>
          <a:stretch>
            <a:fillRect/>
          </a:stretch>
        </p:blipFill>
        <p:spPr bwMode="auto">
          <a:xfrm>
            <a:off x="4896798" y="3247137"/>
            <a:ext cx="2580005" cy="2669540"/>
          </a:xfrm>
          <a:prstGeom prst="rect">
            <a:avLst/>
          </a:prstGeom>
          <a:noFill/>
          <a:ln>
            <a:noFill/>
          </a:ln>
        </p:spPr>
      </p:pic>
    </p:spTree>
    <p:extLst>
      <p:ext uri="{BB962C8B-B14F-4D97-AF65-F5344CB8AC3E}">
        <p14:creationId xmlns:p14="http://schemas.microsoft.com/office/powerpoint/2010/main" val="94517714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457200" y="1600200"/>
            <a:ext cx="3968092" cy="4525963"/>
          </a:xfrm>
        </p:spPr>
        <p:txBody>
          <a:bodyPr>
            <a:noAutofit/>
          </a:bodyPr>
          <a:lstStyle/>
          <a:p>
            <a:r>
              <a:rPr lang="en-US" sz="2600" dirty="0" smtClean="0"/>
              <a:t>Objective: Selecting the </a:t>
            </a:r>
            <a:r>
              <a:rPr lang="en-US" sz="2600" dirty="0"/>
              <a:t>optimal location in Hong Kong to open a sportswear </a:t>
            </a:r>
            <a:r>
              <a:rPr lang="en-US" sz="2600" dirty="0" smtClean="0"/>
              <a:t>store</a:t>
            </a:r>
            <a:endParaRPr lang="en-US" sz="2600" dirty="0"/>
          </a:p>
          <a:p>
            <a:r>
              <a:rPr lang="en-US" sz="2600" dirty="0" smtClean="0"/>
              <a:t>Method: An area’s potential will be measured through its A) number of fitness, clothing or shopping-related venues, B) most common venue types</a:t>
            </a:r>
          </a:p>
        </p:txBody>
      </p:sp>
      <p:sp>
        <p:nvSpPr>
          <p:cNvPr id="4" name="Content Placeholder 2"/>
          <p:cNvSpPr txBox="1">
            <a:spLocks/>
          </p:cNvSpPr>
          <p:nvPr/>
        </p:nvSpPr>
        <p:spPr>
          <a:xfrm>
            <a:off x="4882492" y="1600200"/>
            <a:ext cx="3968092"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smtClean="0"/>
              <a:t>Intended audiences:</a:t>
            </a:r>
          </a:p>
          <a:p>
            <a:pPr lvl="1"/>
            <a:r>
              <a:rPr lang="en-US" sz="2600" dirty="0" smtClean="0"/>
              <a:t>Sportswear </a:t>
            </a:r>
            <a:r>
              <a:rPr lang="en-US" sz="2600" dirty="0"/>
              <a:t>companies looking to optimize their current location </a:t>
            </a:r>
            <a:r>
              <a:rPr lang="en-US" sz="2600" dirty="0" smtClean="0"/>
              <a:t>strategy</a:t>
            </a:r>
            <a:endParaRPr lang="en-US" sz="2600" dirty="0"/>
          </a:p>
          <a:p>
            <a:pPr lvl="1"/>
            <a:r>
              <a:rPr lang="en-US" sz="2600" dirty="0"/>
              <a:t>N</a:t>
            </a:r>
            <a:r>
              <a:rPr lang="en-US" sz="2600" dirty="0" smtClean="0"/>
              <a:t>ew </a:t>
            </a:r>
            <a:r>
              <a:rPr lang="en-US" sz="2600" dirty="0"/>
              <a:t>start-ups looking to enter the </a:t>
            </a:r>
            <a:r>
              <a:rPr lang="en-US" sz="2600" dirty="0" smtClean="0"/>
              <a:t>market</a:t>
            </a:r>
            <a:endParaRPr lang="en-US" sz="2600" dirty="0"/>
          </a:p>
          <a:p>
            <a:pPr lvl="1"/>
            <a:r>
              <a:rPr lang="en-US" sz="2600" dirty="0" smtClean="0"/>
              <a:t>Hong </a:t>
            </a:r>
            <a:r>
              <a:rPr lang="en-US" sz="2600" dirty="0"/>
              <a:t>Kong sportswear market analysts</a:t>
            </a:r>
            <a:r>
              <a:rPr lang="en-US" sz="2600" dirty="0" smtClean="0">
                <a:effectLst/>
              </a:rPr>
              <a:t> </a:t>
            </a:r>
            <a:endParaRPr lang="en-US" sz="2600" dirty="0"/>
          </a:p>
        </p:txBody>
      </p:sp>
    </p:spTree>
    <p:extLst>
      <p:ext uri="{BB962C8B-B14F-4D97-AF65-F5344CB8AC3E}">
        <p14:creationId xmlns:p14="http://schemas.microsoft.com/office/powerpoint/2010/main" val="156553345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K-Means Clustering (cont’d)</a:t>
            </a:r>
            <a:endParaRPr lang="en-US" dirty="0"/>
          </a:p>
        </p:txBody>
      </p:sp>
      <p:sp>
        <p:nvSpPr>
          <p:cNvPr id="3" name="Content Placeholder 2"/>
          <p:cNvSpPr>
            <a:spLocks noGrp="1"/>
          </p:cNvSpPr>
          <p:nvPr>
            <p:ph idx="1"/>
          </p:nvPr>
        </p:nvSpPr>
        <p:spPr>
          <a:xfrm>
            <a:off x="457200" y="1600200"/>
            <a:ext cx="8229600" cy="4992041"/>
          </a:xfrm>
        </p:spPr>
        <p:txBody>
          <a:bodyPr>
            <a:noAutofit/>
          </a:bodyPr>
          <a:lstStyle/>
          <a:p>
            <a:r>
              <a:rPr lang="en-US" sz="2600" dirty="0" smtClean="0"/>
              <a:t>Method 2: Silhouette Analysis (cont’d)</a:t>
            </a:r>
          </a:p>
          <a:p>
            <a:pPr lvl="1"/>
            <a:r>
              <a:rPr lang="en-US" sz="2200" dirty="0" smtClean="0"/>
              <a:t>A </a:t>
            </a:r>
            <a:r>
              <a:rPr lang="en-US" sz="2200" dirty="0"/>
              <a:t>K-value of 15 offers a high silhouette score, but we are also concerned with the risk of </a:t>
            </a:r>
            <a:r>
              <a:rPr lang="en-US" sz="2200" dirty="0" err="1" smtClean="0"/>
              <a:t>overfitting</a:t>
            </a:r>
            <a:endParaRPr lang="en-US" sz="2200" dirty="0"/>
          </a:p>
          <a:p>
            <a:pPr lvl="1"/>
            <a:r>
              <a:rPr lang="en-US" sz="2200" dirty="0" smtClean="0"/>
              <a:t>13 </a:t>
            </a:r>
            <a:r>
              <a:rPr lang="en-US" sz="2200" dirty="0"/>
              <a:t>clusters seems to also yield a good silhouette score, so we will use K-Means Clustering to segment the areas into 13 different </a:t>
            </a:r>
            <a:r>
              <a:rPr lang="en-US" sz="2200" dirty="0" smtClean="0"/>
              <a:t>clusters</a:t>
            </a:r>
          </a:p>
          <a:p>
            <a:endParaRPr lang="en-US" sz="2600" dirty="0" smtClean="0"/>
          </a:p>
          <a:p>
            <a:endParaRPr lang="en-US" sz="2600" dirty="0" smtClean="0"/>
          </a:p>
          <a:p>
            <a:endParaRPr lang="en-US" sz="2600" dirty="0"/>
          </a:p>
        </p:txBody>
      </p:sp>
      <p:pic>
        <p:nvPicPr>
          <p:cNvPr id="9" name="Picture 8" descr="Macintosh HD:Users:pchou1:Desktop:Screen Shot 2021-02-26 at 4.13.18 PM.png"/>
          <p:cNvPicPr/>
          <p:nvPr/>
        </p:nvPicPr>
        <p:blipFill>
          <a:blip r:embed="rId2">
            <a:extLst>
              <a:ext uri="{28A0092B-C50C-407E-A947-70E740481C1C}">
                <a14:useLocalDpi xmlns:a14="http://schemas.microsoft.com/office/drawing/2010/main" val="0"/>
              </a:ext>
            </a:extLst>
          </a:blip>
          <a:srcRect/>
          <a:stretch>
            <a:fillRect/>
          </a:stretch>
        </p:blipFill>
        <p:spPr bwMode="auto">
          <a:xfrm>
            <a:off x="9992549" y="952806"/>
            <a:ext cx="2578100" cy="2667635"/>
          </a:xfrm>
          <a:prstGeom prst="rect">
            <a:avLst/>
          </a:prstGeom>
          <a:noFill/>
          <a:ln>
            <a:noFill/>
          </a:ln>
        </p:spPr>
      </p:pic>
    </p:spTree>
    <p:extLst>
      <p:ext uri="{BB962C8B-B14F-4D97-AF65-F5344CB8AC3E}">
        <p14:creationId xmlns:p14="http://schemas.microsoft.com/office/powerpoint/2010/main" val="280396017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K-Means Clustering (cont’d)</a:t>
            </a:r>
            <a:endParaRPr lang="en-US" dirty="0"/>
          </a:p>
        </p:txBody>
      </p:sp>
      <p:sp>
        <p:nvSpPr>
          <p:cNvPr id="3" name="Content Placeholder 2"/>
          <p:cNvSpPr>
            <a:spLocks noGrp="1"/>
          </p:cNvSpPr>
          <p:nvPr>
            <p:ph idx="1"/>
          </p:nvPr>
        </p:nvSpPr>
        <p:spPr>
          <a:xfrm>
            <a:off x="457200" y="1600200"/>
            <a:ext cx="8229600" cy="4992041"/>
          </a:xfrm>
        </p:spPr>
        <p:txBody>
          <a:bodyPr>
            <a:noAutofit/>
          </a:bodyPr>
          <a:lstStyle/>
          <a:p>
            <a:r>
              <a:rPr lang="en-US" sz="2600" dirty="0"/>
              <a:t>Using the K-Means Clustering algorithm, we assign a cluster label (from 1-13) to each Constituency Area that has </a:t>
            </a:r>
            <a:r>
              <a:rPr lang="en-US" sz="2600" dirty="0" smtClean="0"/>
              <a:t>total venues greater than 0</a:t>
            </a:r>
          </a:p>
          <a:p>
            <a:r>
              <a:rPr lang="en-US" sz="2600" dirty="0" smtClean="0"/>
              <a:t>For </a:t>
            </a:r>
            <a:r>
              <a:rPr lang="en-US" sz="2600" dirty="0"/>
              <a:t>Constituency Areas </a:t>
            </a:r>
            <a:r>
              <a:rPr lang="en-US" sz="2600" dirty="0" smtClean="0"/>
              <a:t>with 0 </a:t>
            </a:r>
            <a:r>
              <a:rPr lang="en-US" sz="2600" dirty="0"/>
              <a:t>relevant venues, we </a:t>
            </a:r>
            <a:r>
              <a:rPr lang="en-US" sz="2600" dirty="0" smtClean="0"/>
              <a:t>assign </a:t>
            </a:r>
            <a:r>
              <a:rPr lang="en-US" sz="2600" dirty="0"/>
              <a:t>a cluster label of -</a:t>
            </a:r>
            <a:r>
              <a:rPr lang="en-US" sz="2600" dirty="0" smtClean="0"/>
              <a:t>1</a:t>
            </a:r>
          </a:p>
          <a:p>
            <a:endParaRPr lang="en-US" sz="2600" dirty="0" smtClean="0"/>
          </a:p>
          <a:p>
            <a:endParaRPr lang="en-US" sz="2600" dirty="0"/>
          </a:p>
        </p:txBody>
      </p:sp>
      <p:pic>
        <p:nvPicPr>
          <p:cNvPr id="9" name="Picture 8" descr="Macintosh HD:Users:pchou1:Desktop:Screen Shot 2021-02-26 at 4.13.18 PM.png"/>
          <p:cNvPicPr/>
          <p:nvPr/>
        </p:nvPicPr>
        <p:blipFill>
          <a:blip r:embed="rId2">
            <a:extLst>
              <a:ext uri="{28A0092B-C50C-407E-A947-70E740481C1C}">
                <a14:useLocalDpi xmlns:a14="http://schemas.microsoft.com/office/drawing/2010/main" val="0"/>
              </a:ext>
            </a:extLst>
          </a:blip>
          <a:srcRect/>
          <a:stretch>
            <a:fillRect/>
          </a:stretch>
        </p:blipFill>
        <p:spPr bwMode="auto">
          <a:xfrm>
            <a:off x="9992549" y="952806"/>
            <a:ext cx="2578100" cy="2667635"/>
          </a:xfrm>
          <a:prstGeom prst="rect">
            <a:avLst/>
          </a:prstGeom>
          <a:noFill/>
          <a:ln>
            <a:noFill/>
          </a:ln>
        </p:spPr>
      </p:pic>
      <p:pic>
        <p:nvPicPr>
          <p:cNvPr id="5" name="Picture 4" descr="Macintosh HD:Users:pchou1:Desktop:Screen Shot 2021-02-26 at 4.54.02 PM.png"/>
          <p:cNvPicPr/>
          <p:nvPr/>
        </p:nvPicPr>
        <p:blipFill>
          <a:blip r:embed="rId3">
            <a:extLst>
              <a:ext uri="{28A0092B-C50C-407E-A947-70E740481C1C}">
                <a14:useLocalDpi xmlns:a14="http://schemas.microsoft.com/office/drawing/2010/main" val="0"/>
              </a:ext>
            </a:extLst>
          </a:blip>
          <a:srcRect/>
          <a:stretch>
            <a:fillRect/>
          </a:stretch>
        </p:blipFill>
        <p:spPr bwMode="auto">
          <a:xfrm>
            <a:off x="495503" y="4092048"/>
            <a:ext cx="6739397" cy="1792309"/>
          </a:xfrm>
          <a:prstGeom prst="rect">
            <a:avLst/>
          </a:prstGeom>
          <a:noFill/>
          <a:ln>
            <a:noFill/>
          </a:ln>
        </p:spPr>
      </p:pic>
      <p:pic>
        <p:nvPicPr>
          <p:cNvPr id="6" name="Picture 5" descr="Macintosh HD:Users:pchou1:Desktop:Screen Shot 2021-02-26 at 4.54.19 PM.png"/>
          <p:cNvPicPr/>
          <p:nvPr/>
        </p:nvPicPr>
        <p:blipFill>
          <a:blip r:embed="rId4">
            <a:extLst>
              <a:ext uri="{28A0092B-C50C-407E-A947-70E740481C1C}">
                <a14:useLocalDpi xmlns:a14="http://schemas.microsoft.com/office/drawing/2010/main" val="0"/>
              </a:ext>
            </a:extLst>
          </a:blip>
          <a:srcRect/>
          <a:stretch>
            <a:fillRect/>
          </a:stretch>
        </p:blipFill>
        <p:spPr bwMode="auto">
          <a:xfrm>
            <a:off x="7220302" y="4082750"/>
            <a:ext cx="1551131" cy="1816206"/>
          </a:xfrm>
          <a:prstGeom prst="rect">
            <a:avLst/>
          </a:prstGeom>
          <a:noFill/>
          <a:ln>
            <a:noFill/>
          </a:ln>
        </p:spPr>
      </p:pic>
    </p:spTree>
    <p:extLst>
      <p:ext uri="{BB962C8B-B14F-4D97-AF65-F5344CB8AC3E}">
        <p14:creationId xmlns:p14="http://schemas.microsoft.com/office/powerpoint/2010/main" val="306092403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Geospatial Analysis</a:t>
            </a:r>
            <a:endParaRPr lang="en-US" dirty="0"/>
          </a:p>
        </p:txBody>
      </p:sp>
      <p:sp>
        <p:nvSpPr>
          <p:cNvPr id="3" name="Content Placeholder 2"/>
          <p:cNvSpPr>
            <a:spLocks noGrp="1"/>
          </p:cNvSpPr>
          <p:nvPr>
            <p:ph idx="1"/>
          </p:nvPr>
        </p:nvSpPr>
        <p:spPr>
          <a:xfrm>
            <a:off x="457200" y="1600200"/>
            <a:ext cx="8374762" cy="4525963"/>
          </a:xfrm>
        </p:spPr>
        <p:txBody>
          <a:bodyPr>
            <a:normAutofit/>
          </a:bodyPr>
          <a:lstStyle/>
          <a:p>
            <a:r>
              <a:rPr lang="en-US" sz="2600" dirty="0" smtClean="0"/>
              <a:t>A map generated through Folium displays our results. </a:t>
            </a:r>
          </a:p>
          <a:p>
            <a:r>
              <a:rPr lang="en-US" sz="2600" dirty="0" smtClean="0"/>
              <a:t>Using </a:t>
            </a:r>
            <a:r>
              <a:rPr lang="en-US" sz="2600" dirty="0" err="1" smtClean="0"/>
              <a:t>choropleth</a:t>
            </a:r>
            <a:r>
              <a:rPr lang="en-US" sz="2600" dirty="0" smtClean="0"/>
              <a:t>, shadings </a:t>
            </a:r>
            <a:r>
              <a:rPr lang="en-US" sz="2600" dirty="0"/>
              <a:t>of blue </a:t>
            </a:r>
            <a:r>
              <a:rPr lang="en-US" sz="2600" dirty="0" smtClean="0"/>
              <a:t>indicate venue </a:t>
            </a:r>
            <a:r>
              <a:rPr lang="en-US" sz="2600" dirty="0"/>
              <a:t>numbers </a:t>
            </a:r>
            <a:r>
              <a:rPr lang="en-US" sz="2600" dirty="0" smtClean="0"/>
              <a:t>for each area </a:t>
            </a:r>
            <a:r>
              <a:rPr lang="en-US" sz="2600" dirty="0"/>
              <a:t>(darker </a:t>
            </a:r>
            <a:r>
              <a:rPr lang="en-US" sz="2600" dirty="0" smtClean="0"/>
              <a:t>= more </a:t>
            </a:r>
            <a:r>
              <a:rPr lang="en-US" sz="2600" dirty="0"/>
              <a:t>numerous</a:t>
            </a:r>
            <a:r>
              <a:rPr lang="en-US" sz="2600" dirty="0" smtClean="0"/>
              <a:t>)</a:t>
            </a:r>
            <a:endParaRPr lang="en-US" sz="2600" dirty="0"/>
          </a:p>
          <a:p>
            <a:r>
              <a:rPr lang="en-US" sz="2600" dirty="0" smtClean="0"/>
              <a:t>Circle </a:t>
            </a:r>
            <a:r>
              <a:rPr lang="en-US" sz="2600" dirty="0"/>
              <a:t>markers </a:t>
            </a:r>
            <a:r>
              <a:rPr lang="en-US" sz="2600" dirty="0" smtClean="0"/>
              <a:t>show each </a:t>
            </a:r>
            <a:r>
              <a:rPr lang="en-US" sz="2600" dirty="0"/>
              <a:t>area's name, district and cluster </a:t>
            </a:r>
            <a:r>
              <a:rPr lang="en-US" sz="2600" dirty="0" smtClean="0"/>
              <a:t>label; the color indicates the area’s cluster</a:t>
            </a:r>
            <a:endParaRPr lang="en-US" sz="2600" dirty="0"/>
          </a:p>
        </p:txBody>
      </p:sp>
      <p:pic>
        <p:nvPicPr>
          <p:cNvPr id="4" name="Picture 3" descr="Macintosh HD:Users:pchou1:Desktop:Screen Shot 2021-02-26 at 5.01.12 PM.png"/>
          <p:cNvPicPr/>
          <p:nvPr/>
        </p:nvPicPr>
        <p:blipFill>
          <a:blip r:embed="rId2">
            <a:extLst>
              <a:ext uri="{28A0092B-C50C-407E-A947-70E740481C1C}">
                <a14:useLocalDpi xmlns:a14="http://schemas.microsoft.com/office/drawing/2010/main" val="0"/>
              </a:ext>
            </a:extLst>
          </a:blip>
          <a:srcRect/>
          <a:stretch>
            <a:fillRect/>
          </a:stretch>
        </p:blipFill>
        <p:spPr bwMode="auto">
          <a:xfrm>
            <a:off x="2237537" y="3883402"/>
            <a:ext cx="4930204" cy="2828606"/>
          </a:xfrm>
          <a:prstGeom prst="rect">
            <a:avLst/>
          </a:prstGeom>
          <a:noFill/>
          <a:ln>
            <a:noFill/>
          </a:ln>
        </p:spPr>
      </p:pic>
    </p:spTree>
    <p:extLst>
      <p:ext uri="{BB962C8B-B14F-4D97-AF65-F5344CB8AC3E}">
        <p14:creationId xmlns:p14="http://schemas.microsoft.com/office/powerpoint/2010/main" val="119164489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Cluster Observation</a:t>
            </a:r>
            <a:endParaRPr lang="en-US" dirty="0"/>
          </a:p>
        </p:txBody>
      </p:sp>
      <p:sp>
        <p:nvSpPr>
          <p:cNvPr id="3" name="Content Placeholder 2"/>
          <p:cNvSpPr>
            <a:spLocks noGrp="1"/>
          </p:cNvSpPr>
          <p:nvPr>
            <p:ph idx="1"/>
          </p:nvPr>
        </p:nvSpPr>
        <p:spPr>
          <a:xfrm>
            <a:off x="457200" y="1600200"/>
            <a:ext cx="8374762" cy="4525963"/>
          </a:xfrm>
        </p:spPr>
        <p:txBody>
          <a:bodyPr>
            <a:normAutofit/>
          </a:bodyPr>
          <a:lstStyle/>
          <a:p>
            <a:r>
              <a:rPr lang="en-US" sz="2800" dirty="0" smtClean="0"/>
              <a:t>Filtering our </a:t>
            </a:r>
            <a:r>
              <a:rPr lang="en-US" sz="2800" dirty="0" err="1" smtClean="0"/>
              <a:t>dataframe</a:t>
            </a:r>
            <a:r>
              <a:rPr lang="en-US" sz="2800" dirty="0" smtClean="0"/>
              <a:t>, we can include only areas for each cluster</a:t>
            </a:r>
          </a:p>
          <a:p>
            <a:r>
              <a:rPr lang="en-US" sz="2800" dirty="0" smtClean="0"/>
              <a:t>This </a:t>
            </a:r>
            <a:r>
              <a:rPr lang="en-US" sz="2800" dirty="0"/>
              <a:t>way, we can observe the most important and discriminating features of each </a:t>
            </a:r>
            <a:r>
              <a:rPr lang="en-US" sz="2800" dirty="0" smtClean="0"/>
              <a:t>cluster</a:t>
            </a:r>
          </a:p>
          <a:p>
            <a:pPr marL="0" indent="0">
              <a:buNone/>
            </a:pPr>
            <a:endParaRPr lang="en-US" sz="1400" dirty="0"/>
          </a:p>
          <a:p>
            <a:pPr marL="0" indent="0">
              <a:buNone/>
            </a:pPr>
            <a:r>
              <a:rPr lang="en-US" sz="2800" dirty="0" smtClean="0"/>
              <a:t>Cluster 1</a:t>
            </a:r>
            <a:endParaRPr lang="en-US" sz="2600" dirty="0"/>
          </a:p>
        </p:txBody>
      </p:sp>
      <p:pic>
        <p:nvPicPr>
          <p:cNvPr id="5" name="Picture 4" descr="Macintosh HD:Users:pchou1:Desktop:Screen Shot 2021-02-26 at 5.07.06 PM.png"/>
          <p:cNvPicPr/>
          <p:nvPr/>
        </p:nvPicPr>
        <p:blipFill>
          <a:blip r:embed="rId2">
            <a:extLst>
              <a:ext uri="{28A0092B-C50C-407E-A947-70E740481C1C}">
                <a14:useLocalDpi xmlns:a14="http://schemas.microsoft.com/office/drawing/2010/main" val="0"/>
              </a:ext>
            </a:extLst>
          </a:blip>
          <a:srcRect/>
          <a:stretch>
            <a:fillRect/>
          </a:stretch>
        </p:blipFill>
        <p:spPr bwMode="auto">
          <a:xfrm>
            <a:off x="563779" y="4331501"/>
            <a:ext cx="6214840" cy="2046707"/>
          </a:xfrm>
          <a:prstGeom prst="rect">
            <a:avLst/>
          </a:prstGeom>
          <a:noFill/>
          <a:ln>
            <a:noFill/>
          </a:ln>
        </p:spPr>
      </p:pic>
    </p:spTree>
    <p:extLst>
      <p:ext uri="{BB962C8B-B14F-4D97-AF65-F5344CB8AC3E}">
        <p14:creationId xmlns:p14="http://schemas.microsoft.com/office/powerpoint/2010/main" val="193184448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Cluster Observation (cont’d)</a:t>
            </a:r>
            <a:endParaRPr lang="en-US" dirty="0"/>
          </a:p>
        </p:txBody>
      </p:sp>
      <p:sp>
        <p:nvSpPr>
          <p:cNvPr id="3" name="Content Placeholder 2"/>
          <p:cNvSpPr>
            <a:spLocks noGrp="1"/>
          </p:cNvSpPr>
          <p:nvPr>
            <p:ph idx="1"/>
          </p:nvPr>
        </p:nvSpPr>
        <p:spPr>
          <a:xfrm>
            <a:off x="457200" y="1600200"/>
            <a:ext cx="8374762" cy="4525963"/>
          </a:xfrm>
        </p:spPr>
        <p:txBody>
          <a:bodyPr>
            <a:normAutofit/>
          </a:bodyPr>
          <a:lstStyle/>
          <a:p>
            <a:pPr marL="0" indent="0">
              <a:buNone/>
            </a:pPr>
            <a:r>
              <a:rPr lang="en-US" sz="2800" dirty="0" smtClean="0"/>
              <a:t>Cluster 2</a:t>
            </a:r>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2800" dirty="0" smtClean="0"/>
          </a:p>
          <a:p>
            <a:pPr marL="0" indent="0">
              <a:buNone/>
            </a:pPr>
            <a:r>
              <a:rPr lang="en-US" sz="2800" dirty="0" smtClean="0"/>
              <a:t>Cluster 3</a:t>
            </a:r>
            <a:endParaRPr lang="en-US" sz="2600" dirty="0"/>
          </a:p>
        </p:txBody>
      </p:sp>
      <p:pic>
        <p:nvPicPr>
          <p:cNvPr id="7" name="Picture 6" descr="Macintosh HD:Users:pchou1:Desktop:Screen Shot 2021-02-26 at 5.07.28 PM.png"/>
          <p:cNvPicPr/>
          <p:nvPr/>
        </p:nvPicPr>
        <p:blipFill>
          <a:blip r:embed="rId2">
            <a:extLst>
              <a:ext uri="{28A0092B-C50C-407E-A947-70E740481C1C}">
                <a14:useLocalDpi xmlns:a14="http://schemas.microsoft.com/office/drawing/2010/main" val="0"/>
              </a:ext>
            </a:extLst>
          </a:blip>
          <a:srcRect/>
          <a:stretch>
            <a:fillRect/>
          </a:stretch>
        </p:blipFill>
        <p:spPr bwMode="auto">
          <a:xfrm>
            <a:off x="563779" y="2209871"/>
            <a:ext cx="6100674" cy="1970923"/>
          </a:xfrm>
          <a:prstGeom prst="rect">
            <a:avLst/>
          </a:prstGeom>
          <a:noFill/>
          <a:ln>
            <a:noFill/>
          </a:ln>
        </p:spPr>
      </p:pic>
      <p:pic>
        <p:nvPicPr>
          <p:cNvPr id="8" name="Picture 7" descr="Macintosh HD:Users:pchou1:Desktop:Screen Shot 2021-02-26 at 5.07.42 PM.png"/>
          <p:cNvPicPr/>
          <p:nvPr/>
        </p:nvPicPr>
        <p:blipFill>
          <a:blip r:embed="rId3">
            <a:extLst>
              <a:ext uri="{28A0092B-C50C-407E-A947-70E740481C1C}">
                <a14:useLocalDpi xmlns:a14="http://schemas.microsoft.com/office/drawing/2010/main" val="0"/>
              </a:ext>
            </a:extLst>
          </a:blip>
          <a:srcRect/>
          <a:stretch>
            <a:fillRect/>
          </a:stretch>
        </p:blipFill>
        <p:spPr bwMode="auto">
          <a:xfrm>
            <a:off x="563779" y="4712350"/>
            <a:ext cx="6100674" cy="1979774"/>
          </a:xfrm>
          <a:prstGeom prst="rect">
            <a:avLst/>
          </a:prstGeom>
          <a:noFill/>
          <a:ln>
            <a:noFill/>
          </a:ln>
        </p:spPr>
      </p:pic>
    </p:spTree>
    <p:extLst>
      <p:ext uri="{BB962C8B-B14F-4D97-AF65-F5344CB8AC3E}">
        <p14:creationId xmlns:p14="http://schemas.microsoft.com/office/powerpoint/2010/main" val="33982613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Cluster Observation (cont’d)</a:t>
            </a:r>
            <a:endParaRPr lang="en-US" dirty="0"/>
          </a:p>
        </p:txBody>
      </p:sp>
      <p:sp>
        <p:nvSpPr>
          <p:cNvPr id="3" name="Content Placeholder 2"/>
          <p:cNvSpPr>
            <a:spLocks noGrp="1"/>
          </p:cNvSpPr>
          <p:nvPr>
            <p:ph idx="1"/>
          </p:nvPr>
        </p:nvSpPr>
        <p:spPr>
          <a:xfrm>
            <a:off x="457200" y="1600200"/>
            <a:ext cx="8374762" cy="4525963"/>
          </a:xfrm>
        </p:spPr>
        <p:txBody>
          <a:bodyPr>
            <a:normAutofit/>
          </a:bodyPr>
          <a:lstStyle/>
          <a:p>
            <a:pPr marL="0" indent="0">
              <a:buNone/>
            </a:pPr>
            <a:r>
              <a:rPr lang="en-US" sz="2800" dirty="0" smtClean="0"/>
              <a:t>Cluster 4</a:t>
            </a:r>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1400" dirty="0"/>
          </a:p>
          <a:p>
            <a:pPr marL="0" indent="0">
              <a:buNone/>
            </a:pPr>
            <a:r>
              <a:rPr lang="en-US" sz="2800" dirty="0" smtClean="0"/>
              <a:t>Cluster 5</a:t>
            </a:r>
            <a:endParaRPr lang="en-US" sz="2600" dirty="0"/>
          </a:p>
        </p:txBody>
      </p:sp>
      <p:pic>
        <p:nvPicPr>
          <p:cNvPr id="9" name="Picture 8" descr="Macintosh HD:Users:pchou1:Desktop:Screen Shot 2021-02-26 at 5.08.02 PM.png"/>
          <p:cNvPicPr/>
          <p:nvPr/>
        </p:nvPicPr>
        <p:blipFill>
          <a:blip r:embed="rId2">
            <a:extLst>
              <a:ext uri="{28A0092B-C50C-407E-A947-70E740481C1C}">
                <a14:useLocalDpi xmlns:a14="http://schemas.microsoft.com/office/drawing/2010/main" val="0"/>
              </a:ext>
            </a:extLst>
          </a:blip>
          <a:srcRect/>
          <a:stretch>
            <a:fillRect/>
          </a:stretch>
        </p:blipFill>
        <p:spPr bwMode="auto">
          <a:xfrm>
            <a:off x="563779" y="2124257"/>
            <a:ext cx="6100674" cy="1856772"/>
          </a:xfrm>
          <a:prstGeom prst="rect">
            <a:avLst/>
          </a:prstGeom>
          <a:noFill/>
          <a:ln>
            <a:noFill/>
          </a:ln>
        </p:spPr>
      </p:pic>
      <p:pic>
        <p:nvPicPr>
          <p:cNvPr id="11" name="Picture 10" descr="Macintosh HD:Users:pchou1:Desktop:Screen Shot 2021-02-26 at 5.08.15 PM.png"/>
          <p:cNvPicPr/>
          <p:nvPr/>
        </p:nvPicPr>
        <p:blipFill>
          <a:blip r:embed="rId3">
            <a:extLst>
              <a:ext uri="{28A0092B-C50C-407E-A947-70E740481C1C}">
                <a14:useLocalDpi xmlns:a14="http://schemas.microsoft.com/office/drawing/2010/main" val="0"/>
              </a:ext>
            </a:extLst>
          </a:blip>
          <a:srcRect/>
          <a:stretch>
            <a:fillRect/>
          </a:stretch>
        </p:blipFill>
        <p:spPr bwMode="auto">
          <a:xfrm>
            <a:off x="563779" y="4455508"/>
            <a:ext cx="6100674" cy="2316480"/>
          </a:xfrm>
          <a:prstGeom prst="rect">
            <a:avLst/>
          </a:prstGeom>
          <a:noFill/>
          <a:ln>
            <a:noFill/>
          </a:ln>
        </p:spPr>
      </p:pic>
    </p:spTree>
    <p:extLst>
      <p:ext uri="{BB962C8B-B14F-4D97-AF65-F5344CB8AC3E}">
        <p14:creationId xmlns:p14="http://schemas.microsoft.com/office/powerpoint/2010/main" val="11009645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Cluster Observation (cont’d)</a:t>
            </a:r>
            <a:endParaRPr lang="en-US" dirty="0"/>
          </a:p>
        </p:txBody>
      </p:sp>
      <p:sp>
        <p:nvSpPr>
          <p:cNvPr id="3" name="Content Placeholder 2"/>
          <p:cNvSpPr>
            <a:spLocks noGrp="1"/>
          </p:cNvSpPr>
          <p:nvPr>
            <p:ph idx="1"/>
          </p:nvPr>
        </p:nvSpPr>
        <p:spPr>
          <a:xfrm>
            <a:off x="457200" y="1600200"/>
            <a:ext cx="8374762" cy="4525963"/>
          </a:xfrm>
        </p:spPr>
        <p:txBody>
          <a:bodyPr>
            <a:normAutofit/>
          </a:bodyPr>
          <a:lstStyle/>
          <a:p>
            <a:pPr marL="0" indent="0">
              <a:buNone/>
            </a:pPr>
            <a:r>
              <a:rPr lang="en-US" sz="2800" dirty="0" smtClean="0"/>
              <a:t>Cluster 6</a:t>
            </a:r>
          </a:p>
          <a:p>
            <a:pPr marL="0" indent="0">
              <a:buNone/>
            </a:pPr>
            <a:endParaRPr lang="en-US" sz="2800" dirty="0" smtClean="0"/>
          </a:p>
          <a:p>
            <a:pPr marL="0" indent="0">
              <a:buNone/>
            </a:pPr>
            <a:endParaRPr lang="en-US" sz="2800" dirty="0"/>
          </a:p>
          <a:p>
            <a:pPr marL="0" indent="0">
              <a:buNone/>
            </a:pPr>
            <a:endParaRPr lang="en-US" sz="1400" dirty="0"/>
          </a:p>
          <a:p>
            <a:pPr marL="0" indent="0">
              <a:buNone/>
            </a:pPr>
            <a:endParaRPr lang="en-US" sz="1400" dirty="0" smtClean="0"/>
          </a:p>
          <a:p>
            <a:pPr marL="0" indent="0">
              <a:buNone/>
            </a:pPr>
            <a:endParaRPr lang="en-US" sz="1400" dirty="0"/>
          </a:p>
          <a:p>
            <a:pPr marL="0" indent="0">
              <a:buNone/>
            </a:pPr>
            <a:r>
              <a:rPr lang="en-US" sz="2800" dirty="0" smtClean="0"/>
              <a:t>Cluster 7</a:t>
            </a:r>
            <a:endParaRPr lang="en-US" sz="2600" dirty="0"/>
          </a:p>
        </p:txBody>
      </p:sp>
      <p:pic>
        <p:nvPicPr>
          <p:cNvPr id="6" name="Picture 5" descr="Macintosh HD:Users:pchou1:Desktop:Screen Shot 2021-02-26 at 5.08.26 PM.png"/>
          <p:cNvPicPr/>
          <p:nvPr/>
        </p:nvPicPr>
        <p:blipFill>
          <a:blip r:embed="rId2">
            <a:extLst>
              <a:ext uri="{28A0092B-C50C-407E-A947-70E740481C1C}">
                <a14:useLocalDpi xmlns:a14="http://schemas.microsoft.com/office/drawing/2010/main" val="0"/>
              </a:ext>
            </a:extLst>
          </a:blip>
          <a:srcRect/>
          <a:stretch>
            <a:fillRect/>
          </a:stretch>
        </p:blipFill>
        <p:spPr bwMode="auto">
          <a:xfrm>
            <a:off x="563779" y="2081451"/>
            <a:ext cx="5529843" cy="1942386"/>
          </a:xfrm>
          <a:prstGeom prst="rect">
            <a:avLst/>
          </a:prstGeom>
          <a:noFill/>
          <a:ln>
            <a:noFill/>
          </a:ln>
        </p:spPr>
      </p:pic>
      <p:pic>
        <p:nvPicPr>
          <p:cNvPr id="8" name="Picture 7" descr="Macintosh HD:Users:pchou1:Desktop:Screen Shot 2021-02-26 at 5.08.37 PM.png"/>
          <p:cNvPicPr/>
          <p:nvPr/>
        </p:nvPicPr>
        <p:blipFill>
          <a:blip r:embed="rId3">
            <a:extLst>
              <a:ext uri="{28A0092B-C50C-407E-A947-70E740481C1C}">
                <a14:useLocalDpi xmlns:a14="http://schemas.microsoft.com/office/drawing/2010/main" val="0"/>
              </a:ext>
            </a:extLst>
          </a:blip>
          <a:srcRect/>
          <a:stretch>
            <a:fillRect/>
          </a:stretch>
        </p:blipFill>
        <p:spPr bwMode="auto">
          <a:xfrm>
            <a:off x="563779" y="4391814"/>
            <a:ext cx="5529843" cy="2114814"/>
          </a:xfrm>
          <a:prstGeom prst="rect">
            <a:avLst/>
          </a:prstGeom>
          <a:noFill/>
          <a:ln>
            <a:noFill/>
          </a:ln>
        </p:spPr>
      </p:pic>
    </p:spTree>
    <p:extLst>
      <p:ext uri="{BB962C8B-B14F-4D97-AF65-F5344CB8AC3E}">
        <p14:creationId xmlns:p14="http://schemas.microsoft.com/office/powerpoint/2010/main" val="60047403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Cluster Observation (cont’d)</a:t>
            </a:r>
            <a:endParaRPr lang="en-US" dirty="0"/>
          </a:p>
        </p:txBody>
      </p:sp>
      <p:sp>
        <p:nvSpPr>
          <p:cNvPr id="3" name="Content Placeholder 2"/>
          <p:cNvSpPr>
            <a:spLocks noGrp="1"/>
          </p:cNvSpPr>
          <p:nvPr>
            <p:ph idx="1"/>
          </p:nvPr>
        </p:nvSpPr>
        <p:spPr>
          <a:xfrm>
            <a:off x="457200" y="1600200"/>
            <a:ext cx="8374762" cy="4525963"/>
          </a:xfrm>
        </p:spPr>
        <p:txBody>
          <a:bodyPr>
            <a:normAutofit/>
          </a:bodyPr>
          <a:lstStyle/>
          <a:p>
            <a:pPr marL="0" indent="0">
              <a:buNone/>
            </a:pPr>
            <a:r>
              <a:rPr lang="en-US" sz="2800" dirty="0" smtClean="0"/>
              <a:t>Cluster 8</a:t>
            </a:r>
          </a:p>
          <a:p>
            <a:pPr marL="0" indent="0">
              <a:buNone/>
            </a:pPr>
            <a:endParaRPr lang="en-US" sz="2800" dirty="0" smtClean="0"/>
          </a:p>
          <a:p>
            <a:pPr marL="0" indent="0">
              <a:buNone/>
            </a:pPr>
            <a:endParaRPr lang="en-US" sz="2800" dirty="0"/>
          </a:p>
          <a:p>
            <a:pPr marL="0" indent="0">
              <a:buNone/>
            </a:pPr>
            <a:endParaRPr lang="en-US" sz="1400" dirty="0"/>
          </a:p>
          <a:p>
            <a:pPr marL="0" indent="0">
              <a:buNone/>
            </a:pPr>
            <a:endParaRPr lang="en-US" sz="1400" dirty="0" smtClean="0"/>
          </a:p>
          <a:p>
            <a:pPr marL="0" indent="0">
              <a:buNone/>
            </a:pPr>
            <a:endParaRPr lang="en-US" sz="1400" dirty="0"/>
          </a:p>
          <a:p>
            <a:pPr marL="0" indent="0">
              <a:buNone/>
            </a:pPr>
            <a:r>
              <a:rPr lang="en-US" sz="2800" dirty="0" smtClean="0"/>
              <a:t>Cluster 9</a:t>
            </a:r>
            <a:endParaRPr lang="en-US" sz="2600" dirty="0"/>
          </a:p>
        </p:txBody>
      </p:sp>
      <p:pic>
        <p:nvPicPr>
          <p:cNvPr id="7" name="Picture 6" descr="Macintosh HD:Users:pchou1:Desktop:Screen Shot 2021-02-26 at 5.08.48 PM.png"/>
          <p:cNvPicPr/>
          <p:nvPr/>
        </p:nvPicPr>
        <p:blipFill>
          <a:blip r:embed="rId2">
            <a:extLst>
              <a:ext uri="{28A0092B-C50C-407E-A947-70E740481C1C}">
                <a14:useLocalDpi xmlns:a14="http://schemas.microsoft.com/office/drawing/2010/main" val="0"/>
              </a:ext>
            </a:extLst>
          </a:blip>
          <a:srcRect/>
          <a:stretch>
            <a:fillRect/>
          </a:stretch>
        </p:blipFill>
        <p:spPr bwMode="auto">
          <a:xfrm>
            <a:off x="563779" y="2081451"/>
            <a:ext cx="5476240" cy="1818640"/>
          </a:xfrm>
          <a:prstGeom prst="rect">
            <a:avLst/>
          </a:prstGeom>
          <a:noFill/>
          <a:ln>
            <a:noFill/>
          </a:ln>
        </p:spPr>
      </p:pic>
      <p:pic>
        <p:nvPicPr>
          <p:cNvPr id="9" name="Picture 8" descr="Macintosh HD:Users:pchou1:Desktop:Screen Shot 2021-02-26 at 5.09.03 PM.png"/>
          <p:cNvPicPr/>
          <p:nvPr/>
        </p:nvPicPr>
        <p:blipFill>
          <a:blip r:embed="rId3">
            <a:extLst>
              <a:ext uri="{28A0092B-C50C-407E-A947-70E740481C1C}">
                <a14:useLocalDpi xmlns:a14="http://schemas.microsoft.com/office/drawing/2010/main" val="0"/>
              </a:ext>
            </a:extLst>
          </a:blip>
          <a:srcRect/>
          <a:stretch>
            <a:fillRect/>
          </a:stretch>
        </p:blipFill>
        <p:spPr bwMode="auto">
          <a:xfrm>
            <a:off x="563779" y="4477428"/>
            <a:ext cx="5476240" cy="1513840"/>
          </a:xfrm>
          <a:prstGeom prst="rect">
            <a:avLst/>
          </a:prstGeom>
          <a:noFill/>
          <a:ln>
            <a:noFill/>
          </a:ln>
        </p:spPr>
      </p:pic>
    </p:spTree>
    <p:extLst>
      <p:ext uri="{BB962C8B-B14F-4D97-AF65-F5344CB8AC3E}">
        <p14:creationId xmlns:p14="http://schemas.microsoft.com/office/powerpoint/2010/main" val="53359930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Cluster Observation (cont’d)</a:t>
            </a:r>
            <a:endParaRPr lang="en-US" dirty="0"/>
          </a:p>
        </p:txBody>
      </p:sp>
      <p:sp>
        <p:nvSpPr>
          <p:cNvPr id="3" name="Content Placeholder 2"/>
          <p:cNvSpPr>
            <a:spLocks noGrp="1"/>
          </p:cNvSpPr>
          <p:nvPr>
            <p:ph idx="1"/>
          </p:nvPr>
        </p:nvSpPr>
        <p:spPr>
          <a:xfrm>
            <a:off x="457200" y="1600200"/>
            <a:ext cx="8374762" cy="4525963"/>
          </a:xfrm>
        </p:spPr>
        <p:txBody>
          <a:bodyPr>
            <a:normAutofit/>
          </a:bodyPr>
          <a:lstStyle/>
          <a:p>
            <a:pPr marL="0" indent="0">
              <a:buNone/>
            </a:pPr>
            <a:r>
              <a:rPr lang="en-US" sz="2800" dirty="0" smtClean="0"/>
              <a:t>Cluster 10</a:t>
            </a:r>
          </a:p>
          <a:p>
            <a:pPr marL="0" indent="0">
              <a:buNone/>
            </a:pPr>
            <a:endParaRPr lang="en-US" sz="2800" dirty="0" smtClean="0"/>
          </a:p>
          <a:p>
            <a:pPr marL="0" indent="0">
              <a:buNone/>
            </a:pPr>
            <a:endParaRPr lang="en-US" sz="2800" dirty="0"/>
          </a:p>
          <a:p>
            <a:pPr marL="0" indent="0">
              <a:buNone/>
            </a:pPr>
            <a:endParaRPr lang="en-US" sz="1400" dirty="0"/>
          </a:p>
          <a:p>
            <a:pPr marL="0" indent="0">
              <a:buNone/>
            </a:pPr>
            <a:endParaRPr lang="en-US" sz="1400" dirty="0" smtClean="0"/>
          </a:p>
          <a:p>
            <a:pPr marL="0" indent="0">
              <a:buNone/>
            </a:pPr>
            <a:endParaRPr lang="en-US" sz="1400" dirty="0"/>
          </a:p>
          <a:p>
            <a:pPr marL="0" indent="0">
              <a:buNone/>
            </a:pPr>
            <a:r>
              <a:rPr lang="en-US" sz="2800" dirty="0" smtClean="0"/>
              <a:t>Cluster 11</a:t>
            </a:r>
            <a:endParaRPr lang="en-US" sz="2600" dirty="0"/>
          </a:p>
        </p:txBody>
      </p:sp>
      <p:pic>
        <p:nvPicPr>
          <p:cNvPr id="6" name="Picture 5" descr="Macintosh HD:Users:pchou1:Desktop:Screen Shot 2021-02-26 at 5.09.19 PM.png"/>
          <p:cNvPicPr/>
          <p:nvPr/>
        </p:nvPicPr>
        <p:blipFill>
          <a:blip r:embed="rId2">
            <a:extLst>
              <a:ext uri="{28A0092B-C50C-407E-A947-70E740481C1C}">
                <a14:useLocalDpi xmlns:a14="http://schemas.microsoft.com/office/drawing/2010/main" val="0"/>
              </a:ext>
            </a:extLst>
          </a:blip>
          <a:srcRect/>
          <a:stretch>
            <a:fillRect/>
          </a:stretch>
        </p:blipFill>
        <p:spPr bwMode="auto">
          <a:xfrm>
            <a:off x="563779" y="2081451"/>
            <a:ext cx="5476240" cy="1727200"/>
          </a:xfrm>
          <a:prstGeom prst="rect">
            <a:avLst/>
          </a:prstGeom>
          <a:noFill/>
          <a:ln>
            <a:noFill/>
          </a:ln>
        </p:spPr>
      </p:pic>
      <p:pic>
        <p:nvPicPr>
          <p:cNvPr id="8" name="Picture 7" descr="Macintosh HD:Users:pchou1:Desktop:Screen Shot 2021-02-26 at 5.09.32 PM.png"/>
          <p:cNvPicPr/>
          <p:nvPr/>
        </p:nvPicPr>
        <p:blipFill>
          <a:blip r:embed="rId3">
            <a:extLst>
              <a:ext uri="{28A0092B-C50C-407E-A947-70E740481C1C}">
                <a14:useLocalDpi xmlns:a14="http://schemas.microsoft.com/office/drawing/2010/main" val="0"/>
              </a:ext>
            </a:extLst>
          </a:blip>
          <a:srcRect/>
          <a:stretch>
            <a:fillRect/>
          </a:stretch>
        </p:blipFill>
        <p:spPr bwMode="auto">
          <a:xfrm>
            <a:off x="563779" y="4477428"/>
            <a:ext cx="5476240" cy="1960880"/>
          </a:xfrm>
          <a:prstGeom prst="rect">
            <a:avLst/>
          </a:prstGeom>
          <a:noFill/>
          <a:ln>
            <a:noFill/>
          </a:ln>
        </p:spPr>
      </p:pic>
    </p:spTree>
    <p:extLst>
      <p:ext uri="{BB962C8B-B14F-4D97-AF65-F5344CB8AC3E}">
        <p14:creationId xmlns:p14="http://schemas.microsoft.com/office/powerpoint/2010/main" val="2658494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Analysis &amp; Results: Cluster Observation (cont’d)</a:t>
            </a:r>
            <a:endParaRPr lang="en-US" dirty="0"/>
          </a:p>
        </p:txBody>
      </p:sp>
      <p:sp>
        <p:nvSpPr>
          <p:cNvPr id="3" name="Content Placeholder 2"/>
          <p:cNvSpPr>
            <a:spLocks noGrp="1"/>
          </p:cNvSpPr>
          <p:nvPr>
            <p:ph idx="1"/>
          </p:nvPr>
        </p:nvSpPr>
        <p:spPr>
          <a:xfrm>
            <a:off x="457200" y="1600200"/>
            <a:ext cx="8374762" cy="4525963"/>
          </a:xfrm>
        </p:spPr>
        <p:txBody>
          <a:bodyPr>
            <a:normAutofit/>
          </a:bodyPr>
          <a:lstStyle/>
          <a:p>
            <a:pPr marL="0" indent="0">
              <a:buNone/>
            </a:pPr>
            <a:r>
              <a:rPr lang="en-US" sz="2800" dirty="0" smtClean="0"/>
              <a:t>Cluster 12</a:t>
            </a:r>
          </a:p>
          <a:p>
            <a:pPr marL="0" indent="0">
              <a:buNone/>
            </a:pPr>
            <a:endParaRPr lang="en-US" sz="2800" dirty="0" smtClean="0"/>
          </a:p>
          <a:p>
            <a:pPr marL="0" indent="0">
              <a:buNone/>
            </a:pPr>
            <a:endParaRPr lang="en-US" sz="2800" dirty="0"/>
          </a:p>
          <a:p>
            <a:pPr marL="0" indent="0">
              <a:buNone/>
            </a:pPr>
            <a:endParaRPr lang="en-US" sz="1400" dirty="0"/>
          </a:p>
          <a:p>
            <a:pPr marL="0" indent="0">
              <a:buNone/>
            </a:pPr>
            <a:endParaRPr lang="en-US" sz="1400" dirty="0" smtClean="0"/>
          </a:p>
          <a:p>
            <a:pPr marL="0" indent="0">
              <a:buNone/>
            </a:pPr>
            <a:endParaRPr lang="en-US" sz="1400" dirty="0"/>
          </a:p>
          <a:p>
            <a:pPr marL="0" indent="0">
              <a:buNone/>
            </a:pPr>
            <a:r>
              <a:rPr lang="en-US" sz="2800" dirty="0" smtClean="0"/>
              <a:t>Cluster 13</a:t>
            </a:r>
            <a:endParaRPr lang="en-US" sz="2600" dirty="0"/>
          </a:p>
        </p:txBody>
      </p:sp>
      <p:pic>
        <p:nvPicPr>
          <p:cNvPr id="7" name="Picture 6" descr="Macintosh HD:Users:pchou1:Desktop:Screen Shot 2021-02-26 at 5.09.43 PM.png"/>
          <p:cNvPicPr/>
          <p:nvPr/>
        </p:nvPicPr>
        <p:blipFill>
          <a:blip r:embed="rId2">
            <a:extLst>
              <a:ext uri="{28A0092B-C50C-407E-A947-70E740481C1C}">
                <a14:useLocalDpi xmlns:a14="http://schemas.microsoft.com/office/drawing/2010/main" val="0"/>
              </a:ext>
            </a:extLst>
          </a:blip>
          <a:srcRect/>
          <a:stretch>
            <a:fillRect/>
          </a:stretch>
        </p:blipFill>
        <p:spPr bwMode="auto">
          <a:xfrm>
            <a:off x="563779" y="2081451"/>
            <a:ext cx="5476240" cy="1584960"/>
          </a:xfrm>
          <a:prstGeom prst="rect">
            <a:avLst/>
          </a:prstGeom>
          <a:noFill/>
          <a:ln>
            <a:noFill/>
          </a:ln>
        </p:spPr>
      </p:pic>
      <p:pic>
        <p:nvPicPr>
          <p:cNvPr id="9" name="Picture 8" descr="Macintosh HD:Users:pchou1:Desktop:Screen Shot 2021-02-26 at 5.09.58 PM.png"/>
          <p:cNvPicPr/>
          <p:nvPr/>
        </p:nvPicPr>
        <p:blipFill>
          <a:blip r:embed="rId3">
            <a:extLst>
              <a:ext uri="{28A0092B-C50C-407E-A947-70E740481C1C}">
                <a14:useLocalDpi xmlns:a14="http://schemas.microsoft.com/office/drawing/2010/main" val="0"/>
              </a:ext>
            </a:extLst>
          </a:blip>
          <a:srcRect/>
          <a:stretch>
            <a:fillRect/>
          </a:stretch>
        </p:blipFill>
        <p:spPr bwMode="auto">
          <a:xfrm>
            <a:off x="563779" y="4477428"/>
            <a:ext cx="5476240" cy="2072640"/>
          </a:xfrm>
          <a:prstGeom prst="rect">
            <a:avLst/>
          </a:prstGeom>
          <a:noFill/>
          <a:ln>
            <a:noFill/>
          </a:ln>
        </p:spPr>
      </p:pic>
    </p:spTree>
    <p:extLst>
      <p:ext uri="{BB962C8B-B14F-4D97-AF65-F5344CB8AC3E}">
        <p14:creationId xmlns:p14="http://schemas.microsoft.com/office/powerpoint/2010/main" val="329188198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a:t>
            </a:r>
            <a:endParaRPr lang="en-US" dirty="0"/>
          </a:p>
        </p:txBody>
      </p:sp>
      <p:sp>
        <p:nvSpPr>
          <p:cNvPr id="3" name="Content Placeholder 2"/>
          <p:cNvSpPr>
            <a:spLocks noGrp="1"/>
          </p:cNvSpPr>
          <p:nvPr>
            <p:ph idx="1"/>
          </p:nvPr>
        </p:nvSpPr>
        <p:spPr/>
        <p:txBody>
          <a:bodyPr>
            <a:noAutofit/>
          </a:bodyPr>
          <a:lstStyle/>
          <a:p>
            <a:pPr marL="514350" lvl="0" indent="-514350">
              <a:buFont typeface="+mj-lt"/>
              <a:buAutoNum type="arabicPeriod"/>
            </a:pPr>
            <a:r>
              <a:rPr lang="en-US" sz="2600" dirty="0"/>
              <a:t>Hong Kong Constituency Areas </a:t>
            </a:r>
            <a:r>
              <a:rPr lang="en-US" sz="2600" dirty="0" err="1"/>
              <a:t>GeoJson</a:t>
            </a:r>
            <a:r>
              <a:rPr lang="en-US" sz="2600" dirty="0"/>
              <a:t>: Border data for each of Hong Kong’s Constituency Areas and corresponding Districts</a:t>
            </a:r>
          </a:p>
          <a:p>
            <a:pPr marL="514350" lvl="0" indent="-514350">
              <a:buFont typeface="+mj-lt"/>
              <a:buAutoNum type="arabicPeriod"/>
            </a:pPr>
            <a:r>
              <a:rPr lang="en-US" sz="2600" dirty="0" err="1" smtClean="0"/>
              <a:t>Nominatim</a:t>
            </a:r>
            <a:r>
              <a:rPr lang="en-US" sz="2600" dirty="0" smtClean="0"/>
              <a:t> </a:t>
            </a:r>
            <a:r>
              <a:rPr lang="en-US" sz="2600" dirty="0" err="1"/>
              <a:t>Geocoder</a:t>
            </a:r>
            <a:r>
              <a:rPr lang="en-US" sz="2600" dirty="0"/>
              <a:t> API: Coordinates </a:t>
            </a:r>
            <a:r>
              <a:rPr lang="en-US" sz="2600" dirty="0" smtClean="0"/>
              <a:t>of </a:t>
            </a:r>
            <a:r>
              <a:rPr lang="en-US" sz="2600" dirty="0"/>
              <a:t>Hong Kong areas</a:t>
            </a:r>
          </a:p>
          <a:p>
            <a:pPr marL="514350" lvl="0" indent="-514350">
              <a:buFont typeface="+mj-lt"/>
              <a:buAutoNum type="arabicPeriod"/>
            </a:pPr>
            <a:r>
              <a:rPr lang="en-US" sz="2600" dirty="0"/>
              <a:t>Foursquare API: Venue data for each of Hong Kong’s </a:t>
            </a:r>
            <a:r>
              <a:rPr lang="en-US" sz="2600" dirty="0" smtClean="0"/>
              <a:t>areas</a:t>
            </a:r>
            <a:endParaRPr lang="en-US" sz="2600" dirty="0"/>
          </a:p>
        </p:txBody>
      </p:sp>
    </p:spTree>
    <p:extLst>
      <p:ext uri="{BB962C8B-B14F-4D97-AF65-F5344CB8AC3E}">
        <p14:creationId xmlns:p14="http://schemas.microsoft.com/office/powerpoint/2010/main" val="19304871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 of Geospatial Analysis</a:t>
            </a:r>
            <a:endParaRPr lang="en-US" dirty="0"/>
          </a:p>
        </p:txBody>
      </p:sp>
      <p:pic>
        <p:nvPicPr>
          <p:cNvPr id="4" name="Content Placeholder 3" descr="Screen Shot 2021-02-27 at 10.46.39 AM.png"/>
          <p:cNvPicPr>
            <a:picLocks noGrp="1" noChangeAspect="1"/>
          </p:cNvPicPr>
          <p:nvPr>
            <p:ph idx="1"/>
          </p:nvPr>
        </p:nvPicPr>
        <p:blipFill>
          <a:blip r:embed="rId2">
            <a:extLst>
              <a:ext uri="{28A0092B-C50C-407E-A947-70E740481C1C}">
                <a14:useLocalDpi xmlns:a14="http://schemas.microsoft.com/office/drawing/2010/main" val="0"/>
              </a:ext>
            </a:extLst>
          </a:blip>
          <a:srcRect t="2979" b="2979"/>
          <a:stretch>
            <a:fillRect/>
          </a:stretch>
        </p:blipFill>
        <p:spPr>
          <a:xfrm>
            <a:off x="1142198" y="1286284"/>
            <a:ext cx="6649647" cy="3657050"/>
          </a:xfrm>
        </p:spPr>
      </p:pic>
      <p:sp>
        <p:nvSpPr>
          <p:cNvPr id="5" name="Content Placeholder 2"/>
          <p:cNvSpPr txBox="1">
            <a:spLocks/>
          </p:cNvSpPr>
          <p:nvPr/>
        </p:nvSpPr>
        <p:spPr>
          <a:xfrm>
            <a:off x="457200" y="4994123"/>
            <a:ext cx="8229600" cy="166946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t>Areas </a:t>
            </a:r>
            <a:r>
              <a:rPr lang="en-US" sz="1400" dirty="0"/>
              <a:t>along the northern edge of Hong Kong island have </a:t>
            </a:r>
            <a:r>
              <a:rPr lang="en-US" sz="1400" dirty="0" smtClean="0"/>
              <a:t>darker shading, as </a:t>
            </a:r>
            <a:r>
              <a:rPr lang="en-US" sz="1400" dirty="0"/>
              <a:t>the areas are widely known to be extremely urban, affluent, commercial and densely </a:t>
            </a:r>
            <a:r>
              <a:rPr lang="en-US" sz="1400" dirty="0" smtClean="0"/>
              <a:t>populated</a:t>
            </a:r>
          </a:p>
          <a:p>
            <a:r>
              <a:rPr lang="en-US" sz="1400" dirty="0" smtClean="0"/>
              <a:t>The </a:t>
            </a:r>
            <a:r>
              <a:rPr lang="en-US" sz="1400" dirty="0"/>
              <a:t>high occurrence of cluster 7 and 8 labels (in which shopping-related outlets are most common) shows </a:t>
            </a:r>
            <a:r>
              <a:rPr lang="en-US" sz="1400" dirty="0" smtClean="0"/>
              <a:t>high </a:t>
            </a:r>
            <a:r>
              <a:rPr lang="en-US" sz="1400" dirty="0"/>
              <a:t>occurrence of shopping malls and gyms to meet the needs of higher-income, white-collar </a:t>
            </a:r>
            <a:r>
              <a:rPr lang="en-US" sz="1400" dirty="0" smtClean="0"/>
              <a:t>people</a:t>
            </a:r>
          </a:p>
          <a:p>
            <a:r>
              <a:rPr lang="en-US" sz="1400" dirty="0" smtClean="0"/>
              <a:t>Sportswear </a:t>
            </a:r>
            <a:r>
              <a:rPr lang="en-US" sz="1400" dirty="0"/>
              <a:t>stores in these areas </a:t>
            </a:r>
            <a:r>
              <a:rPr lang="en-US" sz="1400" dirty="0" smtClean="0"/>
              <a:t>can be </a:t>
            </a:r>
            <a:r>
              <a:rPr lang="en-US" sz="1400" dirty="0"/>
              <a:t>smaller, higher-end, and focused on “</a:t>
            </a:r>
            <a:r>
              <a:rPr lang="en-US" sz="1400" dirty="0" err="1"/>
              <a:t>athleisure</a:t>
            </a:r>
            <a:r>
              <a:rPr lang="en-US" sz="1400" dirty="0"/>
              <a:t>” and general-purpose products. </a:t>
            </a:r>
            <a:r>
              <a:rPr lang="en-US" sz="1400" dirty="0" smtClean="0"/>
              <a:t>The high rent is an important </a:t>
            </a:r>
            <a:r>
              <a:rPr lang="en-US" sz="1400" dirty="0"/>
              <a:t>consideration for a successful store location.</a:t>
            </a:r>
            <a:r>
              <a:rPr lang="en-US" sz="1400" dirty="0" smtClean="0">
                <a:effectLst/>
              </a:rPr>
              <a:t> </a:t>
            </a:r>
            <a:endParaRPr lang="en-US" sz="1400" dirty="0"/>
          </a:p>
        </p:txBody>
      </p:sp>
    </p:spTree>
    <p:extLst>
      <p:ext uri="{BB962C8B-B14F-4D97-AF65-F5344CB8AC3E}">
        <p14:creationId xmlns:p14="http://schemas.microsoft.com/office/powerpoint/2010/main" val="4760199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Discussion of Geospatial Analysis (cont’d)</a:t>
            </a:r>
            <a:endParaRPr lang="en-US" dirty="0"/>
          </a:p>
        </p:txBody>
      </p:sp>
      <p:sp>
        <p:nvSpPr>
          <p:cNvPr id="5" name="Content Placeholder 2"/>
          <p:cNvSpPr txBox="1">
            <a:spLocks/>
          </p:cNvSpPr>
          <p:nvPr/>
        </p:nvSpPr>
        <p:spPr>
          <a:xfrm>
            <a:off x="457200" y="4994123"/>
            <a:ext cx="8229600" cy="166946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t>Cluster </a:t>
            </a:r>
            <a:r>
              <a:rPr lang="en-US" sz="1400" dirty="0"/>
              <a:t>11 labels on the western end of the northern edge (e.g. </a:t>
            </a:r>
            <a:r>
              <a:rPr lang="en-US" sz="1400" dirty="0" err="1"/>
              <a:t>Sai</a:t>
            </a:r>
            <a:r>
              <a:rPr lang="en-US" sz="1400" dirty="0"/>
              <a:t> Ying Pun, Hong Kong University, Kennedy Town) reflect a demand for fitness </a:t>
            </a:r>
            <a:r>
              <a:rPr lang="en-US" sz="1400" dirty="0" smtClean="0"/>
              <a:t>lifestyles amongst those who live </a:t>
            </a:r>
            <a:r>
              <a:rPr lang="en-US" sz="1400" dirty="0"/>
              <a:t>in the more residential areas on Hong Kong </a:t>
            </a:r>
            <a:r>
              <a:rPr lang="en-US" sz="1400" dirty="0" smtClean="0"/>
              <a:t>island</a:t>
            </a:r>
          </a:p>
          <a:p>
            <a:r>
              <a:rPr lang="en-US" sz="1400" dirty="0" smtClean="0"/>
              <a:t>Stores </a:t>
            </a:r>
            <a:r>
              <a:rPr lang="en-US" sz="1400" dirty="0"/>
              <a:t>in these areas should still cater for the demands of consumers with more spending power, but their product offerings can be more fitness-focused compared to their downtown counterparts.</a:t>
            </a:r>
            <a:r>
              <a:rPr lang="en-US" sz="1400" dirty="0" smtClean="0">
                <a:effectLst/>
              </a:rPr>
              <a:t> </a:t>
            </a:r>
            <a:endParaRPr lang="en-US" sz="1400" dirty="0"/>
          </a:p>
        </p:txBody>
      </p:sp>
      <p:sp>
        <p:nvSpPr>
          <p:cNvPr id="3" name="Rectangle 2"/>
          <p:cNvSpPr/>
          <p:nvPr/>
        </p:nvSpPr>
        <p:spPr>
          <a:xfrm>
            <a:off x="2611141" y="3244334"/>
            <a:ext cx="3921717" cy="369332"/>
          </a:xfrm>
          <a:prstGeom prst="rect">
            <a:avLst/>
          </a:prstGeom>
        </p:spPr>
        <p:txBody>
          <a:bodyPr wrap="none">
            <a:spAutoFit/>
          </a:bodyPr>
          <a:lstStyle/>
          <a:p>
            <a:r>
              <a:rPr lang="en-US" dirty="0" smtClean="0"/>
              <a:t>Screen Shot 2021-02-27 at 10.50.34 AM</a:t>
            </a:r>
            <a:endParaRPr lang="en-US" dirty="0"/>
          </a:p>
        </p:txBody>
      </p:sp>
      <p:pic>
        <p:nvPicPr>
          <p:cNvPr id="6" name="Picture 5" descr="Screen Shot 2021-02-27 at 10.50.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198" y="1286284"/>
            <a:ext cx="6649647" cy="3657050"/>
          </a:xfrm>
          <a:prstGeom prst="rect">
            <a:avLst/>
          </a:prstGeom>
        </p:spPr>
      </p:pic>
    </p:spTree>
    <p:extLst>
      <p:ext uri="{BB962C8B-B14F-4D97-AF65-F5344CB8AC3E}">
        <p14:creationId xmlns:p14="http://schemas.microsoft.com/office/powerpoint/2010/main" val="23310460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Discussion of Geospatial Analysis (cont’d)</a:t>
            </a:r>
            <a:endParaRPr lang="en-US" dirty="0"/>
          </a:p>
        </p:txBody>
      </p:sp>
      <p:sp>
        <p:nvSpPr>
          <p:cNvPr id="5" name="Content Placeholder 2"/>
          <p:cNvSpPr txBox="1">
            <a:spLocks/>
          </p:cNvSpPr>
          <p:nvPr/>
        </p:nvSpPr>
        <p:spPr>
          <a:xfrm>
            <a:off x="457200" y="4994123"/>
            <a:ext cx="8229600" cy="166946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t>Some areas in Kowloon side have darker </a:t>
            </a:r>
            <a:r>
              <a:rPr lang="en-US" sz="1400" dirty="0"/>
              <a:t>shading </a:t>
            </a:r>
            <a:r>
              <a:rPr lang="en-US" sz="1400" dirty="0" smtClean="0"/>
              <a:t>as they are </a:t>
            </a:r>
            <a:r>
              <a:rPr lang="en-US" sz="1400" dirty="0"/>
              <a:t>densely populated and popular amongst younger crowds (residents and consumers alike</a:t>
            </a:r>
            <a:r>
              <a:rPr lang="en-US" sz="1400" dirty="0" smtClean="0"/>
              <a:t>)</a:t>
            </a:r>
            <a:endParaRPr lang="en-US" sz="1400" dirty="0"/>
          </a:p>
          <a:p>
            <a:r>
              <a:rPr lang="en-US" sz="1400" dirty="0" smtClean="0"/>
              <a:t>Cluster </a:t>
            </a:r>
            <a:r>
              <a:rPr lang="en-US" sz="1400" dirty="0"/>
              <a:t>2 and 9 labels imply that younger demographics have demand for fashion and sports clothing outlets. By extension, we can hypothesize that areas with younger audiences (often due to lower rent and vibrant "hip" environments) are promising sportswear store </a:t>
            </a:r>
            <a:r>
              <a:rPr lang="en-US" sz="1400" dirty="0" smtClean="0"/>
              <a:t>locations</a:t>
            </a:r>
          </a:p>
          <a:p>
            <a:r>
              <a:rPr lang="en-US" sz="1400" dirty="0" smtClean="0"/>
              <a:t>Stores in these locations should </a:t>
            </a:r>
            <a:r>
              <a:rPr lang="en-US" sz="1400" dirty="0"/>
              <a:t>reflect </a:t>
            </a:r>
            <a:r>
              <a:rPr lang="en-US" sz="1400" dirty="0" smtClean="0"/>
              <a:t>local tastes, </a:t>
            </a:r>
            <a:r>
              <a:rPr lang="en-US" sz="1400" dirty="0"/>
              <a:t>such as by being more trendy, affordable and fitness-focused.</a:t>
            </a:r>
            <a:r>
              <a:rPr lang="en-US" sz="1400" dirty="0" smtClean="0">
                <a:effectLst/>
              </a:rPr>
              <a:t> </a:t>
            </a:r>
            <a:endParaRPr lang="en-US" sz="1400" dirty="0"/>
          </a:p>
        </p:txBody>
      </p:sp>
      <p:sp>
        <p:nvSpPr>
          <p:cNvPr id="3" name="Rectangle 2"/>
          <p:cNvSpPr/>
          <p:nvPr/>
        </p:nvSpPr>
        <p:spPr>
          <a:xfrm>
            <a:off x="2611141" y="3244334"/>
            <a:ext cx="3921717" cy="369332"/>
          </a:xfrm>
          <a:prstGeom prst="rect">
            <a:avLst/>
          </a:prstGeom>
        </p:spPr>
        <p:txBody>
          <a:bodyPr wrap="none">
            <a:spAutoFit/>
          </a:bodyPr>
          <a:lstStyle/>
          <a:p>
            <a:r>
              <a:rPr lang="en-US" dirty="0" smtClean="0"/>
              <a:t>Screen Shot 2021-02-27 at 10.50.34 AM</a:t>
            </a:r>
            <a:endParaRPr lang="en-US" dirty="0"/>
          </a:p>
        </p:txBody>
      </p:sp>
      <p:pic>
        <p:nvPicPr>
          <p:cNvPr id="8" name="Picture 7" descr="Screen Shot 2021-02-27 at 10.53.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197" y="1284055"/>
            <a:ext cx="6649647" cy="3659280"/>
          </a:xfrm>
          <a:prstGeom prst="rect">
            <a:avLst/>
          </a:prstGeom>
        </p:spPr>
      </p:pic>
    </p:spTree>
    <p:extLst>
      <p:ext uri="{BB962C8B-B14F-4D97-AF65-F5344CB8AC3E}">
        <p14:creationId xmlns:p14="http://schemas.microsoft.com/office/powerpoint/2010/main" val="428923699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Discussion of Geospatial Analysis (cont’d)</a:t>
            </a:r>
            <a:endParaRPr lang="en-US" dirty="0"/>
          </a:p>
        </p:txBody>
      </p:sp>
      <p:sp>
        <p:nvSpPr>
          <p:cNvPr id="5" name="Content Placeholder 2"/>
          <p:cNvSpPr txBox="1">
            <a:spLocks/>
          </p:cNvSpPr>
          <p:nvPr/>
        </p:nvSpPr>
        <p:spPr>
          <a:xfrm>
            <a:off x="457200" y="4994123"/>
            <a:ext cx="8229600" cy="166946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smtClean="0"/>
              <a:t>Kwun</a:t>
            </a:r>
            <a:r>
              <a:rPr lang="en-US" sz="1400" dirty="0" smtClean="0"/>
              <a:t> Tong also has darker shading - cluster </a:t>
            </a:r>
            <a:r>
              <a:rPr lang="en-US" sz="1400" dirty="0"/>
              <a:t>12 labels indicating shopping centers and clothing </a:t>
            </a:r>
            <a:r>
              <a:rPr lang="en-US" sz="1400" dirty="0" smtClean="0"/>
              <a:t>stores</a:t>
            </a:r>
          </a:p>
          <a:p>
            <a:r>
              <a:rPr lang="en-US" sz="1400" dirty="0" smtClean="0"/>
              <a:t>This </a:t>
            </a:r>
            <a:r>
              <a:rPr lang="en-US" sz="1400" dirty="0"/>
              <a:t>may be attributed to its dense and residential </a:t>
            </a:r>
            <a:r>
              <a:rPr lang="en-US" sz="1400" dirty="0" smtClean="0"/>
              <a:t>population</a:t>
            </a:r>
          </a:p>
          <a:p>
            <a:r>
              <a:rPr lang="en-US" sz="1400" dirty="0" smtClean="0"/>
              <a:t>The </a:t>
            </a:r>
            <a:r>
              <a:rPr lang="en-US" sz="1400" dirty="0"/>
              <a:t>relatively affordable property prices make </a:t>
            </a:r>
            <a:r>
              <a:rPr lang="en-US" sz="1400" dirty="0" err="1"/>
              <a:t>Kwun</a:t>
            </a:r>
            <a:r>
              <a:rPr lang="en-US" sz="1400" dirty="0"/>
              <a:t> Tong a less expensive store location, but the lower average income of its residents will reduce their purchasing </a:t>
            </a:r>
            <a:r>
              <a:rPr lang="en-US" sz="1400" dirty="0" smtClean="0"/>
              <a:t>power</a:t>
            </a:r>
          </a:p>
          <a:p>
            <a:r>
              <a:rPr lang="en-US" sz="1400" dirty="0" smtClean="0"/>
              <a:t>A </a:t>
            </a:r>
            <a:r>
              <a:rPr lang="en-US" sz="1400" dirty="0"/>
              <a:t>unique characteristic of cluster 12 areas is the higher number of soccer </a:t>
            </a:r>
            <a:r>
              <a:rPr lang="en-US" sz="1400" dirty="0" smtClean="0"/>
              <a:t>fields</a:t>
            </a:r>
          </a:p>
          <a:p>
            <a:r>
              <a:rPr lang="en-US" sz="1400" dirty="0" smtClean="0"/>
              <a:t>We </a:t>
            </a:r>
            <a:r>
              <a:rPr lang="en-US" sz="1400" dirty="0"/>
              <a:t>may consider offering more soccer-related sportswear products to cater to local demands.</a:t>
            </a:r>
            <a:r>
              <a:rPr lang="en-US" sz="1400" dirty="0" smtClean="0">
                <a:effectLst/>
              </a:rPr>
              <a:t> </a:t>
            </a:r>
            <a:endParaRPr lang="en-US" sz="1400" dirty="0"/>
          </a:p>
        </p:txBody>
      </p:sp>
      <p:sp>
        <p:nvSpPr>
          <p:cNvPr id="3" name="Rectangle 2"/>
          <p:cNvSpPr/>
          <p:nvPr/>
        </p:nvSpPr>
        <p:spPr>
          <a:xfrm>
            <a:off x="2611141" y="3244334"/>
            <a:ext cx="3921717" cy="369332"/>
          </a:xfrm>
          <a:prstGeom prst="rect">
            <a:avLst/>
          </a:prstGeom>
        </p:spPr>
        <p:txBody>
          <a:bodyPr wrap="none">
            <a:spAutoFit/>
          </a:bodyPr>
          <a:lstStyle/>
          <a:p>
            <a:r>
              <a:rPr lang="en-US" dirty="0" smtClean="0"/>
              <a:t>Screen Shot 2021-02-27 at 10.50.34 AM</a:t>
            </a:r>
            <a:endParaRPr lang="en-US" dirty="0"/>
          </a:p>
        </p:txBody>
      </p:sp>
      <p:pic>
        <p:nvPicPr>
          <p:cNvPr id="4" name="Picture 3" descr="Screen Shot 2021-02-27 at 10.55.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197" y="1284056"/>
            <a:ext cx="6649647" cy="3659280"/>
          </a:xfrm>
          <a:prstGeom prst="rect">
            <a:avLst/>
          </a:prstGeom>
        </p:spPr>
      </p:pic>
    </p:spTree>
    <p:extLst>
      <p:ext uri="{BB962C8B-B14F-4D97-AF65-F5344CB8AC3E}">
        <p14:creationId xmlns:p14="http://schemas.microsoft.com/office/powerpoint/2010/main" val="422384909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Discussion of Geospatial Analysis (cont’d)</a:t>
            </a:r>
            <a:endParaRPr lang="en-US" dirty="0"/>
          </a:p>
        </p:txBody>
      </p:sp>
      <p:sp>
        <p:nvSpPr>
          <p:cNvPr id="5" name="Content Placeholder 2"/>
          <p:cNvSpPr txBox="1">
            <a:spLocks/>
          </p:cNvSpPr>
          <p:nvPr/>
        </p:nvSpPr>
        <p:spPr>
          <a:xfrm>
            <a:off x="457200" y="4994123"/>
            <a:ext cx="8229600" cy="166946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smtClean="0"/>
              <a:t>In </a:t>
            </a:r>
            <a:r>
              <a:rPr lang="en-US" sz="1400" dirty="0" err="1" smtClean="0"/>
              <a:t>Tsing</a:t>
            </a:r>
            <a:r>
              <a:rPr lang="en-US" sz="1400" dirty="0" smtClean="0"/>
              <a:t> Yi, cluster </a:t>
            </a:r>
            <a:r>
              <a:rPr lang="en-US" sz="1400" dirty="0"/>
              <a:t>1 and 11 labels reveal a high number of fitness-related venues (e.g. Pools, Boxing Gyms, Fitness Centers, Climbing Gyms</a:t>
            </a:r>
            <a:r>
              <a:rPr lang="en-US" sz="1400" dirty="0" smtClean="0"/>
              <a:t>)</a:t>
            </a:r>
            <a:endParaRPr lang="en-US" sz="1400" dirty="0"/>
          </a:p>
          <a:p>
            <a:r>
              <a:rPr lang="en-US" sz="1400" dirty="0" smtClean="0"/>
              <a:t>This </a:t>
            </a:r>
            <a:r>
              <a:rPr lang="en-US" sz="1400" dirty="0"/>
              <a:t>is likely </a:t>
            </a:r>
            <a:r>
              <a:rPr lang="en-US" sz="1400" dirty="0" smtClean="0"/>
              <a:t>attributed to </a:t>
            </a:r>
            <a:r>
              <a:rPr lang="en-US" sz="1400" dirty="0" err="1" smtClean="0"/>
              <a:t>Tsing</a:t>
            </a:r>
            <a:r>
              <a:rPr lang="en-US" sz="1400" dirty="0" smtClean="0"/>
              <a:t> Yi’s more </a:t>
            </a:r>
            <a:r>
              <a:rPr lang="en-US" sz="1400" dirty="0"/>
              <a:t>spacious and residential </a:t>
            </a:r>
            <a:r>
              <a:rPr lang="en-US" sz="1400" dirty="0" smtClean="0"/>
              <a:t>environment</a:t>
            </a:r>
          </a:p>
          <a:p>
            <a:r>
              <a:rPr lang="en-US" sz="1400" dirty="0" smtClean="0"/>
              <a:t>Stores </a:t>
            </a:r>
            <a:r>
              <a:rPr lang="en-US" sz="1400" dirty="0"/>
              <a:t>in this area can be larger, fitness-focused and family-oriented. Partnerships with local fitness-outlets can also be promising.</a:t>
            </a:r>
            <a:r>
              <a:rPr lang="en-US" sz="1400" dirty="0" smtClean="0">
                <a:effectLst/>
              </a:rPr>
              <a:t> </a:t>
            </a:r>
            <a:endParaRPr lang="en-US" sz="1400" dirty="0"/>
          </a:p>
        </p:txBody>
      </p:sp>
      <p:sp>
        <p:nvSpPr>
          <p:cNvPr id="3" name="Rectangle 2"/>
          <p:cNvSpPr/>
          <p:nvPr/>
        </p:nvSpPr>
        <p:spPr>
          <a:xfrm>
            <a:off x="2611141" y="3244334"/>
            <a:ext cx="3921717" cy="369332"/>
          </a:xfrm>
          <a:prstGeom prst="rect">
            <a:avLst/>
          </a:prstGeom>
        </p:spPr>
        <p:txBody>
          <a:bodyPr wrap="none">
            <a:spAutoFit/>
          </a:bodyPr>
          <a:lstStyle/>
          <a:p>
            <a:r>
              <a:rPr lang="en-US" dirty="0" smtClean="0"/>
              <a:t>Screen Shot 2021-02-27 at 10.50.34 AM</a:t>
            </a:r>
            <a:endParaRPr lang="en-US" dirty="0"/>
          </a:p>
        </p:txBody>
      </p:sp>
      <p:pic>
        <p:nvPicPr>
          <p:cNvPr id="6" name="Picture 5" descr="Screen Shot 2021-02-27 at 10.57.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197" y="1299967"/>
            <a:ext cx="6649647" cy="3604986"/>
          </a:xfrm>
          <a:prstGeom prst="rect">
            <a:avLst/>
          </a:prstGeom>
        </p:spPr>
      </p:pic>
    </p:spTree>
    <p:extLst>
      <p:ext uri="{BB962C8B-B14F-4D97-AF65-F5344CB8AC3E}">
        <p14:creationId xmlns:p14="http://schemas.microsoft.com/office/powerpoint/2010/main" val="251077756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457200" y="1600200"/>
            <a:ext cx="8229600" cy="2937317"/>
          </a:xfrm>
        </p:spPr>
        <p:txBody>
          <a:bodyPr>
            <a:normAutofit fontScale="77500" lnSpcReduction="20000"/>
          </a:bodyPr>
          <a:lstStyle/>
          <a:p>
            <a:r>
              <a:rPr lang="en-US" sz="3400" dirty="0" smtClean="0"/>
              <a:t>We </a:t>
            </a:r>
            <a:r>
              <a:rPr lang="en-US" sz="3400" dirty="0"/>
              <a:t>now have a </a:t>
            </a:r>
            <a:r>
              <a:rPr lang="en-US" sz="3400" dirty="0" smtClean="0"/>
              <a:t>granular understanding </a:t>
            </a:r>
            <a:r>
              <a:rPr lang="en-US" sz="3400" dirty="0"/>
              <a:t>of which areas have fitness and fashion-</a:t>
            </a:r>
            <a:r>
              <a:rPr lang="en-US" sz="3400" dirty="0" smtClean="0"/>
              <a:t>ecosystems</a:t>
            </a:r>
          </a:p>
          <a:p>
            <a:pPr lvl="1"/>
            <a:r>
              <a:rPr lang="en-US" dirty="0" smtClean="0"/>
              <a:t>Areas </a:t>
            </a:r>
            <a:r>
              <a:rPr lang="en-US" dirty="0"/>
              <a:t>with more venues imply greater interest in fitness and fashion, as well as more economic </a:t>
            </a:r>
            <a:r>
              <a:rPr lang="en-US" dirty="0" smtClean="0"/>
              <a:t>potential</a:t>
            </a:r>
          </a:p>
          <a:p>
            <a:pPr lvl="1"/>
            <a:r>
              <a:rPr lang="en-US" dirty="0"/>
              <a:t>W</a:t>
            </a:r>
            <a:r>
              <a:rPr lang="en-US" dirty="0" smtClean="0"/>
              <a:t>e understand </a:t>
            </a:r>
            <a:r>
              <a:rPr lang="en-US" dirty="0"/>
              <a:t>the specific types of venues in each area. Some areas emphasize on fashion and shopping, others on sports and </a:t>
            </a:r>
            <a:r>
              <a:rPr lang="en-US" dirty="0" smtClean="0"/>
              <a:t>fitness</a:t>
            </a:r>
          </a:p>
          <a:p>
            <a:pPr lvl="1"/>
            <a:r>
              <a:rPr lang="en-US" dirty="0" smtClean="0"/>
              <a:t>All these insights are useful for a successful sportswear store expansion strategy</a:t>
            </a:r>
            <a:endParaRPr lang="en-US" dirty="0"/>
          </a:p>
        </p:txBody>
      </p:sp>
      <p:sp>
        <p:nvSpPr>
          <p:cNvPr id="4" name="Content Placeholder 2"/>
          <p:cNvSpPr txBox="1">
            <a:spLocks/>
          </p:cNvSpPr>
          <p:nvPr/>
        </p:nvSpPr>
        <p:spPr>
          <a:xfrm>
            <a:off x="457200" y="4438061"/>
            <a:ext cx="8229600" cy="869978"/>
          </a:xfrm>
          <a:prstGeom prst="rect">
            <a:avLst/>
          </a:prstGeom>
        </p:spPr>
        <p:txBody>
          <a:bodyPr vert="horz" lIns="91440" tIns="45720" rIns="91440" bIns="45720" numCol="1"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00" dirty="0" smtClean="0"/>
              <a:t>For further analysis we can continue exploring other important factors:</a:t>
            </a:r>
          </a:p>
        </p:txBody>
      </p:sp>
      <p:sp>
        <p:nvSpPr>
          <p:cNvPr id="5" name="Content Placeholder 2"/>
          <p:cNvSpPr txBox="1">
            <a:spLocks/>
          </p:cNvSpPr>
          <p:nvPr/>
        </p:nvSpPr>
        <p:spPr>
          <a:xfrm>
            <a:off x="452619" y="5165350"/>
            <a:ext cx="8229600" cy="1712270"/>
          </a:xfrm>
          <a:prstGeom prst="rect">
            <a:avLst/>
          </a:prstGeom>
        </p:spPr>
        <p:txBody>
          <a:bodyPr vert="horz" lIns="91440" tIns="45720" rIns="91440" bIns="45720" numCol="2"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sz="2200" dirty="0" smtClean="0"/>
              <a:t>Population density</a:t>
            </a:r>
          </a:p>
          <a:p>
            <a:pPr lvl="1"/>
            <a:r>
              <a:rPr lang="en-US" sz="2200" dirty="0"/>
              <a:t>A</a:t>
            </a:r>
            <a:r>
              <a:rPr lang="en-US" sz="2200" dirty="0" smtClean="0"/>
              <a:t>verage income for residents</a:t>
            </a:r>
          </a:p>
          <a:p>
            <a:pPr lvl="1"/>
            <a:r>
              <a:rPr lang="en-US" sz="2200" dirty="0"/>
              <a:t>F</a:t>
            </a:r>
            <a:r>
              <a:rPr lang="en-US" sz="2200" dirty="0" smtClean="0"/>
              <a:t>oot traffic</a:t>
            </a:r>
          </a:p>
          <a:p>
            <a:pPr lvl="1"/>
            <a:r>
              <a:rPr lang="en-US" sz="2200" dirty="0"/>
              <a:t>E</a:t>
            </a:r>
            <a:r>
              <a:rPr lang="en-US" sz="2200" dirty="0" smtClean="0"/>
              <a:t>conomic trends</a:t>
            </a:r>
          </a:p>
          <a:p>
            <a:pPr lvl="1"/>
            <a:r>
              <a:rPr lang="en-US" sz="2200" dirty="0"/>
              <a:t>M</a:t>
            </a:r>
            <a:r>
              <a:rPr lang="en-US" sz="2200" dirty="0" smtClean="0"/>
              <a:t>ore granular features of the venues (e.g. high or low-end, specific sports)</a:t>
            </a:r>
            <a:endParaRPr lang="en-US" sz="2200" dirty="0"/>
          </a:p>
        </p:txBody>
      </p:sp>
    </p:spTree>
    <p:extLst>
      <p:ext uri="{BB962C8B-B14F-4D97-AF65-F5344CB8AC3E}">
        <p14:creationId xmlns:p14="http://schemas.microsoft.com/office/powerpoint/2010/main" val="66463289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Cleaning and Processing: Hong Kong Constituency Areas </a:t>
            </a:r>
            <a:r>
              <a:rPr lang="en-US" dirty="0" err="1" smtClean="0"/>
              <a:t>GeoJson</a:t>
            </a:r>
            <a:endParaRPr lang="en-US" dirty="0"/>
          </a:p>
        </p:txBody>
      </p:sp>
      <p:sp>
        <p:nvSpPr>
          <p:cNvPr id="3" name="Content Placeholder 2"/>
          <p:cNvSpPr>
            <a:spLocks noGrp="1"/>
          </p:cNvSpPr>
          <p:nvPr>
            <p:ph idx="1"/>
          </p:nvPr>
        </p:nvSpPr>
        <p:spPr>
          <a:xfrm>
            <a:off x="457200" y="1600200"/>
            <a:ext cx="8229600" cy="1748217"/>
          </a:xfrm>
        </p:spPr>
        <p:txBody>
          <a:bodyPr>
            <a:normAutofit/>
          </a:bodyPr>
          <a:lstStyle/>
          <a:p>
            <a:r>
              <a:rPr lang="en-US" sz="2600" dirty="0"/>
              <a:t>We will extract the Constituency Areas and Districts from the file and put them into the columns of a new Pandas </a:t>
            </a:r>
            <a:r>
              <a:rPr lang="en-US" sz="2600" dirty="0" err="1"/>
              <a:t>dataframe</a:t>
            </a:r>
            <a:r>
              <a:rPr lang="en-US" sz="2600" dirty="0"/>
              <a:t>:</a:t>
            </a:r>
            <a:r>
              <a:rPr lang="en-US" sz="2600" dirty="0" smtClean="0">
                <a:effectLst/>
              </a:rPr>
              <a:t> </a:t>
            </a:r>
            <a:endParaRPr lang="en-US" sz="2600" dirty="0"/>
          </a:p>
        </p:txBody>
      </p:sp>
      <p:pic>
        <p:nvPicPr>
          <p:cNvPr id="4" name="Picture 3" descr="Macintosh HD:Users:pchou1:Desktop:Screen Shot 2021-02-26 at 3.01.14 PM.png"/>
          <p:cNvPicPr/>
          <p:nvPr/>
        </p:nvPicPr>
        <p:blipFill>
          <a:blip r:embed="rId2">
            <a:extLst>
              <a:ext uri="{28A0092B-C50C-407E-A947-70E740481C1C}">
                <a14:useLocalDpi xmlns:a14="http://schemas.microsoft.com/office/drawing/2010/main" val="0"/>
              </a:ext>
            </a:extLst>
          </a:blip>
          <a:srcRect/>
          <a:stretch>
            <a:fillRect/>
          </a:stretch>
        </p:blipFill>
        <p:spPr bwMode="auto">
          <a:xfrm>
            <a:off x="918960" y="3348417"/>
            <a:ext cx="4432897" cy="2767495"/>
          </a:xfrm>
          <a:prstGeom prst="rect">
            <a:avLst/>
          </a:prstGeom>
          <a:noFill/>
          <a:ln>
            <a:noFill/>
          </a:ln>
        </p:spPr>
      </p:pic>
    </p:spTree>
    <p:extLst>
      <p:ext uri="{BB962C8B-B14F-4D97-AF65-F5344CB8AC3E}">
        <p14:creationId xmlns:p14="http://schemas.microsoft.com/office/powerpoint/2010/main" val="100859156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60" y="274638"/>
            <a:ext cx="8686800" cy="1143000"/>
          </a:xfrm>
        </p:spPr>
        <p:txBody>
          <a:bodyPr>
            <a:normAutofit fontScale="90000"/>
          </a:bodyPr>
          <a:lstStyle/>
          <a:p>
            <a:r>
              <a:rPr lang="en-US" dirty="0" smtClean="0"/>
              <a:t>Data Cleaning &amp; Processing: </a:t>
            </a:r>
            <a:r>
              <a:rPr lang="en-US" dirty="0" err="1" smtClean="0"/>
              <a:t>Nominatim</a:t>
            </a:r>
            <a:r>
              <a:rPr lang="en-US" dirty="0" smtClean="0"/>
              <a:t> </a:t>
            </a:r>
            <a:r>
              <a:rPr lang="en-US" dirty="0" err="1" smtClean="0"/>
              <a:t>Geocoder</a:t>
            </a:r>
            <a:r>
              <a:rPr lang="en-US" dirty="0" smtClean="0"/>
              <a:t> API Coordinate Data</a:t>
            </a:r>
            <a:endParaRPr lang="en-US" dirty="0"/>
          </a:p>
        </p:txBody>
      </p:sp>
      <p:sp>
        <p:nvSpPr>
          <p:cNvPr id="3" name="Content Placeholder 2"/>
          <p:cNvSpPr>
            <a:spLocks noGrp="1"/>
          </p:cNvSpPr>
          <p:nvPr>
            <p:ph idx="1"/>
          </p:nvPr>
        </p:nvSpPr>
        <p:spPr>
          <a:xfrm>
            <a:off x="457200" y="1600201"/>
            <a:ext cx="8229600" cy="2152336"/>
          </a:xfrm>
        </p:spPr>
        <p:txBody>
          <a:bodyPr>
            <a:normAutofit/>
          </a:bodyPr>
          <a:lstStyle/>
          <a:p>
            <a:r>
              <a:rPr lang="en-US" sz="2600" dirty="0"/>
              <a:t>The </a:t>
            </a:r>
            <a:r>
              <a:rPr lang="en-US" sz="2600" dirty="0" err="1"/>
              <a:t>Geocoder</a:t>
            </a:r>
            <a:r>
              <a:rPr lang="en-US" sz="2600" dirty="0"/>
              <a:t> API returns the most accurate coordinates when the input address includes the constituency area, followed by the district and the city ('Hong Kong'). However, this input format yields more 'None' values, which we need to deal with later on.</a:t>
            </a:r>
            <a:r>
              <a:rPr lang="en-US" sz="2600" dirty="0" smtClean="0">
                <a:effectLst/>
              </a:rPr>
              <a:t> </a:t>
            </a:r>
            <a:endParaRPr lang="en-US" sz="2600" dirty="0"/>
          </a:p>
        </p:txBody>
      </p:sp>
      <p:pic>
        <p:nvPicPr>
          <p:cNvPr id="4" name="Picture 3" descr="Macintosh HD:Users:pchou1:Desktop:Screen Shot 2021-02-26 at 3.26.55 PM.png"/>
          <p:cNvPicPr/>
          <p:nvPr/>
        </p:nvPicPr>
        <p:blipFill>
          <a:blip r:embed="rId2">
            <a:extLst>
              <a:ext uri="{28A0092B-C50C-407E-A947-70E740481C1C}">
                <a14:useLocalDpi xmlns:a14="http://schemas.microsoft.com/office/drawing/2010/main" val="0"/>
              </a:ext>
            </a:extLst>
          </a:blip>
          <a:srcRect/>
          <a:stretch>
            <a:fillRect/>
          </a:stretch>
        </p:blipFill>
        <p:spPr bwMode="auto">
          <a:xfrm>
            <a:off x="770890" y="3752537"/>
            <a:ext cx="4539460" cy="2617152"/>
          </a:xfrm>
          <a:prstGeom prst="rect">
            <a:avLst/>
          </a:prstGeom>
          <a:noFill/>
          <a:ln>
            <a:noFill/>
          </a:ln>
        </p:spPr>
      </p:pic>
    </p:spTree>
    <p:extLst>
      <p:ext uri="{BB962C8B-B14F-4D97-AF65-F5344CB8AC3E}">
        <p14:creationId xmlns:p14="http://schemas.microsoft.com/office/powerpoint/2010/main" val="241963821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60" y="274638"/>
            <a:ext cx="8686800" cy="1143000"/>
          </a:xfrm>
        </p:spPr>
        <p:txBody>
          <a:bodyPr>
            <a:normAutofit fontScale="90000"/>
          </a:bodyPr>
          <a:lstStyle/>
          <a:p>
            <a:r>
              <a:rPr lang="en-US" dirty="0" smtClean="0"/>
              <a:t>Data Cleaning &amp; Processing: </a:t>
            </a:r>
            <a:r>
              <a:rPr lang="en-US" dirty="0" err="1" smtClean="0"/>
              <a:t>Nominatim</a:t>
            </a:r>
            <a:r>
              <a:rPr lang="en-US" dirty="0" smtClean="0"/>
              <a:t> </a:t>
            </a:r>
            <a:r>
              <a:rPr lang="en-US" dirty="0" err="1" smtClean="0"/>
              <a:t>Geocoder</a:t>
            </a:r>
            <a:r>
              <a:rPr lang="en-US" dirty="0" smtClean="0"/>
              <a:t> API Coordinate Data (cont’d)</a:t>
            </a:r>
            <a:endParaRPr lang="en-US" dirty="0"/>
          </a:p>
        </p:txBody>
      </p:sp>
      <p:sp>
        <p:nvSpPr>
          <p:cNvPr id="3" name="Content Placeholder 2"/>
          <p:cNvSpPr>
            <a:spLocks noGrp="1"/>
          </p:cNvSpPr>
          <p:nvPr>
            <p:ph idx="1"/>
          </p:nvPr>
        </p:nvSpPr>
        <p:spPr>
          <a:xfrm>
            <a:off x="298450" y="1600201"/>
            <a:ext cx="4795429" cy="4654026"/>
          </a:xfrm>
        </p:spPr>
        <p:txBody>
          <a:bodyPr>
            <a:noAutofit/>
          </a:bodyPr>
          <a:lstStyle/>
          <a:p>
            <a:r>
              <a:rPr lang="en-US" sz="2400" dirty="0"/>
              <a:t>The locations </a:t>
            </a:r>
            <a:r>
              <a:rPr lang="en-US" sz="2400" dirty="0" smtClean="0"/>
              <a:t>with no coordinates from the API belongs to 3 categories:</a:t>
            </a:r>
            <a:endParaRPr lang="en-US" sz="2400" dirty="0"/>
          </a:p>
          <a:p>
            <a:pPr marL="914400" lvl="1" indent="-457200">
              <a:buFont typeface="+mj-lt"/>
              <a:buAutoNum type="arabicPeriod"/>
            </a:pPr>
            <a:r>
              <a:rPr lang="en-US" sz="2000" dirty="0" smtClean="0"/>
              <a:t>Includes </a:t>
            </a:r>
            <a:r>
              <a:rPr lang="en-US" sz="2000" dirty="0"/>
              <a:t>the names that contain very specific sub-area terms (e.g. North, South, East, West, Upper, Lower</a:t>
            </a:r>
            <a:r>
              <a:rPr lang="en-US" sz="2000" dirty="0" smtClean="0"/>
              <a:t>)</a:t>
            </a:r>
            <a:endParaRPr lang="en-US" sz="2000" dirty="0"/>
          </a:p>
          <a:p>
            <a:pPr marL="914400" lvl="1" indent="-457200">
              <a:buFont typeface="+mj-lt"/>
              <a:buAutoNum type="arabicPeriod"/>
            </a:pPr>
            <a:r>
              <a:rPr lang="en-US" sz="2000" dirty="0" smtClean="0"/>
              <a:t>Conjoins two </a:t>
            </a:r>
            <a:r>
              <a:rPr lang="en-US" sz="2000" dirty="0"/>
              <a:t>or more names (via commas or ampersands</a:t>
            </a:r>
            <a:r>
              <a:rPr lang="en-US" sz="2000" dirty="0" smtClean="0"/>
              <a:t>)</a:t>
            </a:r>
          </a:p>
          <a:p>
            <a:pPr marL="914400" lvl="1" indent="-457200">
              <a:buFont typeface="+mj-lt"/>
              <a:buAutoNum type="arabicPeriod"/>
            </a:pPr>
            <a:r>
              <a:rPr lang="en-US" sz="2000" dirty="0" smtClean="0"/>
              <a:t>Names simply </a:t>
            </a:r>
            <a:r>
              <a:rPr lang="en-US" sz="2000" dirty="0"/>
              <a:t>too obscure for the </a:t>
            </a:r>
            <a:r>
              <a:rPr lang="en-US" sz="2000" dirty="0" err="1"/>
              <a:t>Geocoder</a:t>
            </a:r>
            <a:r>
              <a:rPr lang="en-US" sz="2000" dirty="0"/>
              <a:t> </a:t>
            </a:r>
            <a:r>
              <a:rPr lang="en-US" sz="2000" dirty="0" smtClean="0"/>
              <a:t>API</a:t>
            </a:r>
          </a:p>
        </p:txBody>
      </p:sp>
      <p:sp>
        <p:nvSpPr>
          <p:cNvPr id="5" name="Content Placeholder 2"/>
          <p:cNvSpPr txBox="1">
            <a:spLocks/>
          </p:cNvSpPr>
          <p:nvPr/>
        </p:nvSpPr>
        <p:spPr>
          <a:xfrm>
            <a:off x="4820829" y="2820951"/>
            <a:ext cx="4323171" cy="215233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1" indent="-457200">
              <a:buFont typeface="+mj-lt"/>
              <a:buAutoNum type="arabicPeriod"/>
            </a:pPr>
            <a:r>
              <a:rPr lang="en-US" sz="2000" dirty="0" smtClean="0"/>
              <a:t>Eliminate sub-area terms, consolidate names to one</a:t>
            </a:r>
          </a:p>
        </p:txBody>
      </p:sp>
      <p:sp>
        <p:nvSpPr>
          <p:cNvPr id="7" name="Content Placeholder 2"/>
          <p:cNvSpPr txBox="1">
            <a:spLocks/>
          </p:cNvSpPr>
          <p:nvPr/>
        </p:nvSpPr>
        <p:spPr>
          <a:xfrm>
            <a:off x="4820829" y="4031814"/>
            <a:ext cx="4323171" cy="215233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14400" lvl="1" indent="-457200">
              <a:buFont typeface="+mj-lt"/>
              <a:buAutoNum type="arabicPeriod" startAt="2"/>
            </a:pPr>
            <a:r>
              <a:rPr lang="en-US" sz="2000" dirty="0" smtClean="0"/>
              <a:t>Form separate names for this category.</a:t>
            </a:r>
          </a:p>
          <a:p>
            <a:pPr marL="914400" lvl="1" indent="-457200">
              <a:buFont typeface="+mj-lt"/>
              <a:buAutoNum type="arabicPeriod" startAt="2"/>
            </a:pPr>
            <a:r>
              <a:rPr lang="en-US" sz="2000" dirty="0" smtClean="0"/>
              <a:t>Input address to API as the Constituency Area name with 'Hong Kong’ (more results but less accurate)</a:t>
            </a:r>
            <a:endParaRPr lang="en-US" sz="2000" dirty="0"/>
          </a:p>
        </p:txBody>
      </p:sp>
      <p:sp>
        <p:nvSpPr>
          <p:cNvPr id="8" name="Content Placeholder 2"/>
          <p:cNvSpPr txBox="1">
            <a:spLocks/>
          </p:cNvSpPr>
          <p:nvPr/>
        </p:nvSpPr>
        <p:spPr>
          <a:xfrm>
            <a:off x="5151029" y="1600201"/>
            <a:ext cx="3992971" cy="60959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With different solutions:</a:t>
            </a:r>
          </a:p>
        </p:txBody>
      </p:sp>
    </p:spTree>
    <p:extLst>
      <p:ext uri="{BB962C8B-B14F-4D97-AF65-F5344CB8AC3E}">
        <p14:creationId xmlns:p14="http://schemas.microsoft.com/office/powerpoint/2010/main" val="30400906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Cleaning &amp; Processing: Foursquare API Venue Data</a:t>
            </a:r>
            <a:endParaRPr lang="en-US" dirty="0"/>
          </a:p>
        </p:txBody>
      </p:sp>
      <p:sp>
        <p:nvSpPr>
          <p:cNvPr id="3" name="Content Placeholder 2"/>
          <p:cNvSpPr>
            <a:spLocks noGrp="1"/>
          </p:cNvSpPr>
          <p:nvPr>
            <p:ph idx="1"/>
          </p:nvPr>
        </p:nvSpPr>
        <p:spPr/>
        <p:txBody>
          <a:bodyPr>
            <a:normAutofit/>
          </a:bodyPr>
          <a:lstStyle/>
          <a:p>
            <a:r>
              <a:rPr lang="en-US" sz="2600" dirty="0"/>
              <a:t>We will input the names and coordinates of each Area into the API, acquire up to 300 venues from a 500m radius. We create a new </a:t>
            </a:r>
            <a:r>
              <a:rPr lang="en-US" sz="2600" dirty="0" err="1"/>
              <a:t>dataframe</a:t>
            </a:r>
            <a:r>
              <a:rPr lang="en-US" sz="2600" dirty="0"/>
              <a:t> with a row for each </a:t>
            </a:r>
            <a:r>
              <a:rPr lang="en-US" sz="2600" dirty="0" smtClean="0"/>
              <a:t>venue</a:t>
            </a:r>
            <a:r>
              <a:rPr lang="en-US" sz="2600" dirty="0"/>
              <a:t>:</a:t>
            </a:r>
          </a:p>
        </p:txBody>
      </p:sp>
      <p:pic>
        <p:nvPicPr>
          <p:cNvPr id="4" name="Picture 3" descr="Macintosh HD:Users:pchou1:Desktop:Screen Shot 2021-02-26 at 3.41.47 PM.png"/>
          <p:cNvPicPr/>
          <p:nvPr/>
        </p:nvPicPr>
        <p:blipFill>
          <a:blip r:embed="rId2">
            <a:extLst>
              <a:ext uri="{28A0092B-C50C-407E-A947-70E740481C1C}">
                <a14:useLocalDpi xmlns:a14="http://schemas.microsoft.com/office/drawing/2010/main" val="0"/>
              </a:ext>
            </a:extLst>
          </a:blip>
          <a:srcRect/>
          <a:stretch>
            <a:fillRect/>
          </a:stretch>
        </p:blipFill>
        <p:spPr bwMode="auto">
          <a:xfrm>
            <a:off x="865504" y="3428999"/>
            <a:ext cx="5420995" cy="2365375"/>
          </a:xfrm>
          <a:prstGeom prst="rect">
            <a:avLst/>
          </a:prstGeom>
          <a:noFill/>
          <a:ln>
            <a:noFill/>
          </a:ln>
        </p:spPr>
      </p:pic>
    </p:spTree>
    <p:extLst>
      <p:ext uri="{BB962C8B-B14F-4D97-AF65-F5344CB8AC3E}">
        <p14:creationId xmlns:p14="http://schemas.microsoft.com/office/powerpoint/2010/main" val="37181123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Cleaning &amp; Processing: Foursquare API Venue Data (cont’d)</a:t>
            </a:r>
            <a:endParaRPr lang="en-US" dirty="0"/>
          </a:p>
        </p:txBody>
      </p:sp>
      <p:sp>
        <p:nvSpPr>
          <p:cNvPr id="3" name="Content Placeholder 2"/>
          <p:cNvSpPr>
            <a:spLocks noGrp="1"/>
          </p:cNvSpPr>
          <p:nvPr>
            <p:ph idx="1"/>
          </p:nvPr>
        </p:nvSpPr>
        <p:spPr/>
        <p:txBody>
          <a:bodyPr>
            <a:normAutofit/>
          </a:bodyPr>
          <a:lstStyle/>
          <a:p>
            <a:r>
              <a:rPr lang="en-US" sz="2600" dirty="0"/>
              <a:t>Based on this </a:t>
            </a:r>
            <a:r>
              <a:rPr lang="en-US" sz="2600" dirty="0" err="1"/>
              <a:t>dataframe</a:t>
            </a:r>
            <a:r>
              <a:rPr lang="en-US" sz="2600" dirty="0"/>
              <a:t>, we will produce a new </a:t>
            </a:r>
            <a:r>
              <a:rPr lang="en-US" sz="2600" dirty="0" err="1"/>
              <a:t>dataframe</a:t>
            </a:r>
            <a:r>
              <a:rPr lang="en-US" sz="2600" dirty="0"/>
              <a:t> with dummy values for the venue </a:t>
            </a:r>
            <a:r>
              <a:rPr lang="en-US" sz="2600" dirty="0" smtClean="0"/>
              <a:t>categories:</a:t>
            </a:r>
          </a:p>
          <a:p>
            <a:endParaRPr lang="en-US" sz="2600" dirty="0" smtClean="0"/>
          </a:p>
          <a:p>
            <a:endParaRPr lang="en-US" sz="2600" dirty="0"/>
          </a:p>
          <a:p>
            <a:endParaRPr lang="en-US" sz="2600" dirty="0" smtClean="0"/>
          </a:p>
          <a:p>
            <a:endParaRPr lang="en-US" sz="2600" dirty="0" smtClean="0"/>
          </a:p>
        </p:txBody>
      </p:sp>
      <p:pic>
        <p:nvPicPr>
          <p:cNvPr id="4" name="Picture 3" descr="Screen Shot 2021-02-26 at 6.12.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5" y="2815927"/>
            <a:ext cx="5746750" cy="1828161"/>
          </a:xfrm>
          <a:prstGeom prst="rect">
            <a:avLst/>
          </a:prstGeom>
        </p:spPr>
      </p:pic>
      <p:sp>
        <p:nvSpPr>
          <p:cNvPr id="5" name="TextBox 4"/>
          <p:cNvSpPr txBox="1"/>
          <p:nvPr/>
        </p:nvSpPr>
        <p:spPr>
          <a:xfrm>
            <a:off x="457200" y="6198374"/>
            <a:ext cx="7175500" cy="276999"/>
          </a:xfrm>
          <a:prstGeom prst="rect">
            <a:avLst/>
          </a:prstGeom>
          <a:noFill/>
        </p:spPr>
        <p:txBody>
          <a:bodyPr wrap="square" rtlCol="0">
            <a:spAutoFit/>
          </a:bodyPr>
          <a:lstStyle/>
          <a:p>
            <a:pPr marL="228600" indent="-228600">
              <a:buAutoNum type="arabicPeriod"/>
            </a:pPr>
            <a:r>
              <a:rPr lang="en-US" sz="1200" dirty="0" smtClean="0"/>
              <a:t>Not comprehensive for all categories</a:t>
            </a:r>
          </a:p>
        </p:txBody>
      </p:sp>
      <p:sp>
        <p:nvSpPr>
          <p:cNvPr id="6" name="TextBox 5"/>
          <p:cNvSpPr txBox="1"/>
          <p:nvPr/>
        </p:nvSpPr>
        <p:spPr>
          <a:xfrm>
            <a:off x="6651625" y="2815927"/>
            <a:ext cx="295275" cy="276999"/>
          </a:xfrm>
          <a:prstGeom prst="rect">
            <a:avLst/>
          </a:prstGeom>
          <a:noFill/>
        </p:spPr>
        <p:txBody>
          <a:bodyPr wrap="square" rtlCol="0">
            <a:spAutoFit/>
          </a:bodyPr>
          <a:lstStyle/>
          <a:p>
            <a:r>
              <a:rPr lang="en-US" sz="1200" dirty="0" smtClean="0"/>
              <a:t>1</a:t>
            </a:r>
          </a:p>
        </p:txBody>
      </p:sp>
    </p:spTree>
    <p:extLst>
      <p:ext uri="{BB962C8B-B14F-4D97-AF65-F5344CB8AC3E}">
        <p14:creationId xmlns:p14="http://schemas.microsoft.com/office/powerpoint/2010/main" val="22852831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Cleaning &amp; Processing: Foursquare API Venue Data (cont’d)</a:t>
            </a:r>
            <a:endParaRPr lang="en-US" dirty="0"/>
          </a:p>
        </p:txBody>
      </p:sp>
      <p:sp>
        <p:nvSpPr>
          <p:cNvPr id="3" name="Content Placeholder 2"/>
          <p:cNvSpPr>
            <a:spLocks noGrp="1"/>
          </p:cNvSpPr>
          <p:nvPr>
            <p:ph idx="1"/>
          </p:nvPr>
        </p:nvSpPr>
        <p:spPr>
          <a:xfrm>
            <a:off x="457200" y="1600200"/>
            <a:ext cx="8229600" cy="1368425"/>
          </a:xfrm>
        </p:spPr>
        <p:txBody>
          <a:bodyPr>
            <a:noAutofit/>
          </a:bodyPr>
          <a:lstStyle/>
          <a:p>
            <a:r>
              <a:rPr lang="en-US" sz="2600" dirty="0" smtClean="0"/>
              <a:t>We will only choose to keep the venue categories containing fitness</a:t>
            </a:r>
            <a:r>
              <a:rPr lang="en-US" sz="2600" dirty="0"/>
              <a:t>, clothing or shopping-related </a:t>
            </a:r>
            <a:r>
              <a:rPr lang="en-US" sz="2600" dirty="0" smtClean="0"/>
              <a:t>keywords. </a:t>
            </a:r>
            <a:r>
              <a:rPr lang="en-US" sz="2600" dirty="0"/>
              <a:t>The </a:t>
            </a:r>
            <a:r>
              <a:rPr lang="en-US" sz="2600" dirty="0" smtClean="0"/>
              <a:t>keywords </a:t>
            </a:r>
            <a:r>
              <a:rPr lang="en-US" sz="2600" dirty="0"/>
              <a:t>are:</a:t>
            </a:r>
            <a:r>
              <a:rPr lang="en-US" sz="2600" dirty="0" smtClean="0">
                <a:effectLst/>
              </a:rPr>
              <a:t> </a:t>
            </a:r>
          </a:p>
          <a:p>
            <a:endParaRPr lang="en-US" sz="2600" dirty="0"/>
          </a:p>
          <a:p>
            <a:endParaRPr lang="en-US" sz="2600" dirty="0" smtClean="0">
              <a:effectLst/>
            </a:endParaRPr>
          </a:p>
          <a:p>
            <a:endParaRPr lang="en-US" sz="2600" dirty="0"/>
          </a:p>
          <a:p>
            <a:r>
              <a:rPr lang="en-US" sz="2600" dirty="0" smtClean="0"/>
              <a:t>We add </a:t>
            </a:r>
            <a:r>
              <a:rPr lang="en-US" sz="2600" dirty="0"/>
              <a:t>a column </a:t>
            </a:r>
            <a:r>
              <a:rPr lang="en-US" sz="2600" dirty="0" smtClean="0"/>
              <a:t>with the </a:t>
            </a:r>
            <a:r>
              <a:rPr lang="en-US" sz="2600" dirty="0"/>
              <a:t>Constituency </a:t>
            </a:r>
            <a:r>
              <a:rPr lang="en-US" sz="2600" dirty="0" smtClean="0"/>
              <a:t>Area names, </a:t>
            </a:r>
            <a:r>
              <a:rPr lang="en-US" sz="2600" dirty="0"/>
              <a:t>group the dummy values by sum according to the Area </a:t>
            </a:r>
            <a:r>
              <a:rPr lang="en-US" sz="2600" dirty="0" smtClean="0"/>
              <a:t>names</a:t>
            </a:r>
          </a:p>
          <a:p>
            <a:r>
              <a:rPr lang="en-US" sz="2600" dirty="0"/>
              <a:t>W</a:t>
            </a:r>
            <a:r>
              <a:rPr lang="en-US" sz="2600" dirty="0" smtClean="0"/>
              <a:t>e also add </a:t>
            </a:r>
            <a:r>
              <a:rPr lang="en-US" sz="2600" dirty="0"/>
              <a:t>a column listing the Total number of venues for each Constituency </a:t>
            </a:r>
            <a:r>
              <a:rPr lang="en-US" sz="2600" dirty="0" smtClean="0"/>
              <a:t>Area</a:t>
            </a:r>
            <a:endParaRPr lang="en-US" sz="2600" dirty="0" smtClean="0">
              <a:effectLst/>
            </a:endParaRPr>
          </a:p>
        </p:txBody>
      </p:sp>
      <p:sp>
        <p:nvSpPr>
          <p:cNvPr id="7" name="Content Placeholder 2"/>
          <p:cNvSpPr txBox="1">
            <a:spLocks/>
          </p:cNvSpPr>
          <p:nvPr/>
        </p:nvSpPr>
        <p:spPr>
          <a:xfrm>
            <a:off x="879475" y="2847975"/>
            <a:ext cx="8077200" cy="1533525"/>
          </a:xfrm>
          <a:prstGeom prst="rect">
            <a:avLst/>
          </a:prstGeom>
        </p:spPr>
        <p:txBody>
          <a:bodyPr vert="horz" lIns="91440" tIns="45720" rIns="91440" bIns="45720" numCol="3"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Wingdings" charset="2"/>
              <a:buChar char="Ø"/>
            </a:pPr>
            <a:r>
              <a:rPr lang="en-US" sz="1600" dirty="0" smtClean="0"/>
              <a:t>Sports</a:t>
            </a:r>
          </a:p>
          <a:p>
            <a:pPr>
              <a:buFont typeface="Wingdings" charset="2"/>
              <a:buChar char="Ø"/>
            </a:pPr>
            <a:r>
              <a:rPr lang="en-US" sz="1600" dirty="0" smtClean="0"/>
              <a:t>Sport</a:t>
            </a:r>
          </a:p>
          <a:p>
            <a:pPr>
              <a:buFont typeface="Wingdings" charset="2"/>
              <a:buChar char="Ø"/>
            </a:pPr>
            <a:r>
              <a:rPr lang="en-US" sz="1600" dirty="0" smtClean="0"/>
              <a:t>Sporting</a:t>
            </a:r>
          </a:p>
          <a:p>
            <a:pPr>
              <a:buFont typeface="Wingdings" charset="2"/>
              <a:buChar char="Ø"/>
            </a:pPr>
            <a:r>
              <a:rPr lang="en-US" sz="1600" dirty="0" smtClean="0"/>
              <a:t>Fitness</a:t>
            </a:r>
          </a:p>
          <a:p>
            <a:pPr>
              <a:buFont typeface="Wingdings" charset="2"/>
              <a:buChar char="Ø"/>
            </a:pPr>
            <a:r>
              <a:rPr lang="en-US" sz="1600" dirty="0" smtClean="0"/>
              <a:t>Gym</a:t>
            </a:r>
          </a:p>
          <a:p>
            <a:pPr>
              <a:buFont typeface="Wingdings" charset="2"/>
              <a:buChar char="Ø"/>
            </a:pPr>
            <a:r>
              <a:rPr lang="en-US" sz="1600" dirty="0" smtClean="0"/>
              <a:t>Studio</a:t>
            </a:r>
          </a:p>
          <a:p>
            <a:pPr>
              <a:buFont typeface="Wingdings" charset="2"/>
              <a:buChar char="Ø"/>
            </a:pPr>
            <a:r>
              <a:rPr lang="en-US" sz="1600" dirty="0" smtClean="0"/>
              <a:t>Field</a:t>
            </a:r>
          </a:p>
          <a:p>
            <a:pPr>
              <a:buFont typeface="Wingdings" charset="2"/>
              <a:buChar char="Ø"/>
            </a:pPr>
            <a:r>
              <a:rPr lang="en-US" sz="1600" dirty="0" smtClean="0"/>
              <a:t>Pool</a:t>
            </a:r>
          </a:p>
          <a:p>
            <a:pPr>
              <a:buFont typeface="Wingdings" charset="2"/>
              <a:buChar char="Ø"/>
            </a:pPr>
            <a:r>
              <a:rPr lang="en-US" sz="1600" dirty="0" smtClean="0"/>
              <a:t>Martial art</a:t>
            </a:r>
          </a:p>
          <a:p>
            <a:pPr>
              <a:buFont typeface="Wingdings" charset="2"/>
              <a:buChar char="Ø"/>
            </a:pPr>
            <a:r>
              <a:rPr lang="en-US" sz="1600" dirty="0" smtClean="0"/>
              <a:t>Court</a:t>
            </a:r>
          </a:p>
          <a:p>
            <a:pPr>
              <a:buFont typeface="Wingdings" charset="2"/>
              <a:buChar char="Ø"/>
            </a:pPr>
            <a:r>
              <a:rPr lang="en-US" sz="1600" dirty="0" smtClean="0"/>
              <a:t>Clothing</a:t>
            </a:r>
          </a:p>
          <a:p>
            <a:pPr>
              <a:buFont typeface="Wingdings" charset="2"/>
              <a:buChar char="Ø"/>
            </a:pPr>
            <a:r>
              <a:rPr lang="en-US" sz="1600" dirty="0" smtClean="0"/>
              <a:t>Fashion</a:t>
            </a:r>
          </a:p>
          <a:p>
            <a:pPr>
              <a:buFont typeface="Wingdings" charset="2"/>
              <a:buChar char="Ø"/>
            </a:pPr>
            <a:r>
              <a:rPr lang="en-US" sz="1600" dirty="0" smtClean="0"/>
              <a:t>Outdoor</a:t>
            </a:r>
          </a:p>
          <a:p>
            <a:pPr>
              <a:buFont typeface="Wingdings" charset="2"/>
              <a:buChar char="Ø"/>
            </a:pPr>
            <a:r>
              <a:rPr lang="en-US" sz="1600" dirty="0" smtClean="0"/>
              <a:t>Shoes</a:t>
            </a:r>
          </a:p>
          <a:p>
            <a:pPr>
              <a:buFont typeface="Wingdings" charset="2"/>
              <a:buChar char="Ø"/>
            </a:pPr>
            <a:r>
              <a:rPr lang="en-US" sz="1600" dirty="0" smtClean="0"/>
              <a:t>Shopping</a:t>
            </a:r>
          </a:p>
          <a:p>
            <a:pPr>
              <a:buFont typeface="Wingdings" charset="2"/>
              <a:buChar char="Ø"/>
            </a:pPr>
            <a:endParaRPr lang="en-US" sz="1600" dirty="0"/>
          </a:p>
          <a:p>
            <a:pPr>
              <a:buFont typeface="Wingdings" charset="2"/>
              <a:buChar char="Ø"/>
            </a:pPr>
            <a:endParaRPr lang="en-US" sz="1600" dirty="0"/>
          </a:p>
        </p:txBody>
      </p:sp>
    </p:spTree>
    <p:extLst>
      <p:ext uri="{BB962C8B-B14F-4D97-AF65-F5344CB8AC3E}">
        <p14:creationId xmlns:p14="http://schemas.microsoft.com/office/powerpoint/2010/main" val="131264675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1330</TotalTime>
  <Words>2034</Words>
  <Application>Microsoft Macintosh PowerPoint</Application>
  <PresentationFormat>On-screen Show (4:3)</PresentationFormat>
  <Paragraphs>216</Paragraphs>
  <Slides>35</Slides>
  <Notes>2</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Geospatial Analysis of Hong Kong for Optimal Sportswear Store Location </vt:lpstr>
      <vt:lpstr>Introduction</vt:lpstr>
      <vt:lpstr>Data Sources</vt:lpstr>
      <vt:lpstr>Data Cleaning and Processing: Hong Kong Constituency Areas GeoJson</vt:lpstr>
      <vt:lpstr>Data Cleaning &amp; Processing: Nominatim Geocoder API Coordinate Data</vt:lpstr>
      <vt:lpstr>Data Cleaning &amp; Processing: Nominatim Geocoder API Coordinate Data (cont’d)</vt:lpstr>
      <vt:lpstr>Data Cleaning &amp; Processing: Foursquare API Venue Data</vt:lpstr>
      <vt:lpstr>Data Cleaning &amp; Processing: Foursquare API Venue Data (cont’d)</vt:lpstr>
      <vt:lpstr>Data Cleaning &amp; Processing: Foursquare API Venue Data (cont’d)</vt:lpstr>
      <vt:lpstr>Data Analysis &amp; Results</vt:lpstr>
      <vt:lpstr>Data Analysis &amp; Results: K-Means Clustering</vt:lpstr>
      <vt:lpstr>Data Analysis &amp; Results: K-Means Clustering (cont’d)</vt:lpstr>
      <vt:lpstr>Data Analysis &amp; Results: K-Means Clustering (cont’d)</vt:lpstr>
      <vt:lpstr>Data Analysis &amp; Results: K-Means Clustering (cont’d)</vt:lpstr>
      <vt:lpstr>Data Analysis &amp; Results: K-Means Clustering (cont’d)</vt:lpstr>
      <vt:lpstr>Data Analysis &amp; Results: K-Means Clustering (cont’d)</vt:lpstr>
      <vt:lpstr>Data Analysis &amp; Results: K-Means Clustering (cont’d)</vt:lpstr>
      <vt:lpstr>Data Analysis &amp; Results: K-Means Clustering (cont’d)</vt:lpstr>
      <vt:lpstr>Data Analysis &amp; Results: K-Means Clustering (cont’d)</vt:lpstr>
      <vt:lpstr>Data Analysis &amp; Results: K-Means Clustering (cont’d)</vt:lpstr>
      <vt:lpstr>Data Analysis &amp; Results: K-Means Clustering (cont’d)</vt:lpstr>
      <vt:lpstr>Data Analysis &amp; Results: Geospatial Analysis</vt:lpstr>
      <vt:lpstr>Data Analysis &amp; Results: Cluster Observation</vt:lpstr>
      <vt:lpstr>Data Analysis &amp; Results: Cluster Observation (cont’d)</vt:lpstr>
      <vt:lpstr>Data Analysis &amp; Results: Cluster Observation (cont’d)</vt:lpstr>
      <vt:lpstr>Data Analysis &amp; Results: Cluster Observation (cont’d)</vt:lpstr>
      <vt:lpstr>Data Analysis &amp; Results: Cluster Observation (cont’d)</vt:lpstr>
      <vt:lpstr>Data Analysis &amp; Results: Cluster Observation (cont’d)</vt:lpstr>
      <vt:lpstr>Data Analysis &amp; Results: Cluster Observation (cont’d)</vt:lpstr>
      <vt:lpstr>Discussion of Geospatial Analysis</vt:lpstr>
      <vt:lpstr>Discussion of Geospatial Analysis (cont’d)</vt:lpstr>
      <vt:lpstr>Discussion of Geospatial Analysis (cont’d)</vt:lpstr>
      <vt:lpstr>Discussion of Geospatial Analysis (cont’d)</vt:lpstr>
      <vt:lpstr>Discussion of Geospatial Analysis (cont’d)</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Geospatial Analysis of Hong Kong for Optimal Sportswear Store Location </dc:title>
  <dc:creator>Preston Chou</dc:creator>
  <cp:lastModifiedBy>Preston Chou</cp:lastModifiedBy>
  <cp:revision>15</cp:revision>
  <dcterms:created xsi:type="dcterms:W3CDTF">2021-02-26T09:47:27Z</dcterms:created>
  <dcterms:modified xsi:type="dcterms:W3CDTF">2021-02-27T07:57:36Z</dcterms:modified>
</cp:coreProperties>
</file>